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0" r:id="rId3"/>
    <p:sldId id="277" r:id="rId4"/>
    <p:sldId id="281" r:id="rId5"/>
    <p:sldId id="257" r:id="rId6"/>
    <p:sldId id="258" r:id="rId7"/>
    <p:sldId id="278" r:id="rId8"/>
    <p:sldId id="259" r:id="rId9"/>
    <p:sldId id="279" r:id="rId10"/>
    <p:sldId id="285" r:id="rId11"/>
    <p:sldId id="260" r:id="rId12"/>
    <p:sldId id="282" r:id="rId13"/>
    <p:sldId id="283" r:id="rId14"/>
    <p:sldId id="273" r:id="rId15"/>
    <p:sldId id="284"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890" userDrawn="1">
          <p15:clr>
            <a:srgbClr val="A4A3A4"/>
          </p15:clr>
        </p15:guide>
        <p15:guide id="3" orient="horz" pos="3838" userDrawn="1">
          <p15:clr>
            <a:srgbClr val="A4A3A4"/>
          </p15:clr>
        </p15:guide>
        <p15:guide id="4" orient="horz" pos="4155" userDrawn="1">
          <p15:clr>
            <a:srgbClr val="A4A3A4"/>
          </p15:clr>
        </p15:guide>
        <p15:guide id="5" orient="horz" pos="255" userDrawn="1">
          <p15:clr>
            <a:srgbClr val="A4A3A4"/>
          </p15:clr>
        </p15:guide>
        <p15:guide id="6" pos="3840" userDrawn="1">
          <p15:clr>
            <a:srgbClr val="A4A3A4"/>
          </p15:clr>
        </p15:guide>
        <p15:guide id="9" pos="562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D9799-3E4B-4019-931F-1E0907BA1D80}" v="11" dt="2026-04-23T11:30:08.922"/>
    <p1510:client id="{703ED6CB-4D49-C2F0-A796-B32A4297BDAF}" v="441" dt="2026-04-23T11:29:29.766"/>
  </p1510:revLst>
</p1510:revInfo>
</file>

<file path=ppt/tableStyles.xml><?xml version="1.0" encoding="utf-8"?>
<a:tblStyleLst xmlns:a="http://schemas.openxmlformats.org/drawingml/2006/main" def="{9D7B26C5-4107-4FEC-AEDC-1716B250A1E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guide orient="horz" pos="2160"/>
        <p:guide orient="horz" pos="890"/>
        <p:guide orient="horz" pos="3838"/>
        <p:guide orient="horz" pos="4155"/>
        <p:guide orient="horz" pos="255"/>
        <p:guide pos="3840"/>
        <p:guide pos="562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14A41E-D1F5-4B42-AE0E-758FCCCC423D}" type="datetimeFigureOut">
              <a:rPr lang="de-CH" smtClean="0"/>
              <a:t>27.04.2026</a:t>
            </a:fld>
            <a:endParaRPr lang="de-CH"/>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01327A-BA61-4F19-8680-F1B98C86F915}" type="slidenum">
              <a:rPr lang="de-CH" smtClean="0"/>
              <a:t>‹Nr.›</a:t>
            </a:fld>
            <a:endParaRPr lang="de-CH"/>
          </a:p>
        </p:txBody>
      </p:sp>
    </p:spTree>
    <p:extLst>
      <p:ext uri="{BB962C8B-B14F-4D97-AF65-F5344CB8AC3E}">
        <p14:creationId xmlns:p14="http://schemas.microsoft.com/office/powerpoint/2010/main" val="35581759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9558B-84A9-4FC1-BE73-11977D7C9A46}" type="datetimeFigureOut">
              <a:rPr lang="de-CH" smtClean="0"/>
              <a:t>27.04.2026</a:t>
            </a:fld>
            <a:endParaRPr lang="de-CH"/>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46FAD-352D-45E6-8F9A-6665F8E5297F}" type="slidenum">
              <a:rPr lang="de-CH" smtClean="0"/>
              <a:t>‹Nr.›</a:t>
            </a:fld>
            <a:endParaRPr lang="de-CH"/>
          </a:p>
        </p:txBody>
      </p:sp>
    </p:spTree>
    <p:extLst>
      <p:ext uri="{BB962C8B-B14F-4D97-AF65-F5344CB8AC3E}">
        <p14:creationId xmlns:p14="http://schemas.microsoft.com/office/powerpoint/2010/main" val="306451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r>
              <a:rPr lang="de-CH"/>
              <a:t>Die Überwindung von Ängsten macht uns stärker, sie gibt Sicherheit und Mut für neue Herausforderungen. </a:t>
            </a:r>
          </a:p>
        </p:txBody>
      </p:sp>
      <p:sp>
        <p:nvSpPr>
          <p:cNvPr id="4" name="Foliennummernplatzhalter 3"/>
          <p:cNvSpPr>
            <a:spLocks noGrp="1"/>
          </p:cNvSpPr>
          <p:nvPr>
            <p:ph type="sldNum" sz="quarter" idx="5"/>
          </p:nvPr>
        </p:nvSpPr>
        <p:spPr/>
        <p:txBody>
          <a:bodyPr/>
          <a:lstStyle/>
          <a:p>
            <a:fld id="{09246FAD-352D-45E6-8F9A-6665F8E5297F}" type="slidenum">
              <a:rPr lang="de-CH" smtClean="0"/>
              <a:t>7</a:t>
            </a:fld>
            <a:endParaRPr lang="de-CH"/>
          </a:p>
        </p:txBody>
      </p:sp>
    </p:spTree>
    <p:extLst>
      <p:ext uri="{BB962C8B-B14F-4D97-AF65-F5344CB8AC3E}">
        <p14:creationId xmlns:p14="http://schemas.microsoft.com/office/powerpoint/2010/main" val="48382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r>
              <a:rPr lang="de-CH"/>
              <a:t>Gesunde Angst ist richtig und wichtig. Der Respekt vor der heissen Herdplatte schützt uns vor Verbrennungen, die Angst vor dem Sprung vom Kletterbaum vor einem gebrochenen Baum. Ein wenig Angst kann sogar Spassmachen und bringt Nervenkitzel mit sich. </a:t>
            </a:r>
          </a:p>
          <a:p>
            <a:r>
              <a:rPr lang="de-CH"/>
              <a:t>Ungesunde </a:t>
            </a:r>
            <a:r>
              <a:rPr lang="de-CH" err="1"/>
              <a:t>Angsthingegen</a:t>
            </a:r>
            <a:r>
              <a:rPr lang="de-CH"/>
              <a:t>  ist bremsend und einschränkend für das Handeln, das Wohlbefinden und die Entwicklung. Dann wird es wichtig, sich näher mit ihr zu befassen. </a:t>
            </a:r>
          </a:p>
          <a:p>
            <a:r>
              <a:rPr lang="de-CH"/>
              <a:t>Darum ist es gut, wenn man sich mit möglichst allen Familiengliedern Gedanken dazu macht, für wen die Angst  welche Bedeutung hat und welche Vor- und Nachteile sie mit sich bringt. </a:t>
            </a:r>
          </a:p>
          <a:p>
            <a:r>
              <a:rPr lang="de-CH"/>
              <a:t>Oft lässt sich die Angst nur im Zusammenhang mit ihrer Umgebung verstehen. </a:t>
            </a:r>
          </a:p>
        </p:txBody>
      </p:sp>
      <p:sp>
        <p:nvSpPr>
          <p:cNvPr id="4" name="Foliennummernplatzhalter 3"/>
          <p:cNvSpPr>
            <a:spLocks noGrp="1"/>
          </p:cNvSpPr>
          <p:nvPr>
            <p:ph type="sldNum" sz="quarter" idx="5"/>
          </p:nvPr>
        </p:nvSpPr>
        <p:spPr/>
        <p:txBody>
          <a:bodyPr/>
          <a:lstStyle/>
          <a:p>
            <a:fld id="{09246FAD-352D-45E6-8F9A-6665F8E5297F}" type="slidenum">
              <a:rPr lang="de-CH" smtClean="0"/>
              <a:t>8</a:t>
            </a:fld>
            <a:endParaRPr lang="de-CH"/>
          </a:p>
        </p:txBody>
      </p:sp>
    </p:spTree>
    <p:extLst>
      <p:ext uri="{BB962C8B-B14F-4D97-AF65-F5344CB8AC3E}">
        <p14:creationId xmlns:p14="http://schemas.microsoft.com/office/powerpoint/2010/main" val="76537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"Kraftinseln" (oft auch Kraftorte, Kraftquellen oder Ressourcen genannt) sind in der Psychologie Orte, Tätigkeiten, Erinnerungen oder soziale Kontakte, die einem Individuum dabei helfen, seelischen Halt zu finden, Stress abzubauen, Belastungen zu ertragen und neue Energie zu tanken. Sie dienen der Ressourcenaktivierung und fördern die psychische Widerstandsfähigkeit (Resilienz). </a:t>
            </a:r>
          </a:p>
          <a:p>
            <a:endParaRPr lang="de-CH"/>
          </a:p>
        </p:txBody>
      </p:sp>
      <p:sp>
        <p:nvSpPr>
          <p:cNvPr id="4" name="Foliennummernplatzhalter 3"/>
          <p:cNvSpPr>
            <a:spLocks noGrp="1"/>
          </p:cNvSpPr>
          <p:nvPr>
            <p:ph type="sldNum" sz="quarter" idx="5"/>
          </p:nvPr>
        </p:nvSpPr>
        <p:spPr/>
        <p:txBody>
          <a:bodyPr/>
          <a:lstStyle/>
          <a:p>
            <a:fld id="{09246FAD-352D-45E6-8F9A-6665F8E5297F}" type="slidenum">
              <a:rPr lang="de-CH" smtClean="0"/>
              <a:t>11</a:t>
            </a:fld>
            <a:endParaRPr lang="de-CH"/>
          </a:p>
        </p:txBody>
      </p:sp>
    </p:spTree>
    <p:extLst>
      <p:ext uri="{BB962C8B-B14F-4D97-AF65-F5344CB8AC3E}">
        <p14:creationId xmlns:p14="http://schemas.microsoft.com/office/powerpoint/2010/main" val="80337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r>
              <a:rPr lang="de-CH"/>
              <a:t>Angst betrifft nie nur eine Person, sondern das ganze System, in dem sie lebt: auf die Familie, den Freundeskreis und die Schulklasse. Angst kann auch ansteckend sein. </a:t>
            </a:r>
          </a:p>
          <a:p>
            <a:r>
              <a:rPr lang="de-CH"/>
              <a:t>Wenn Ängste sich über längere Zeit nicht legen und zur Belastung für die Familie werden, ist es ratsam, professionelle Hilfe in Anspruch zu nehmen. </a:t>
            </a:r>
          </a:p>
          <a:p>
            <a:r>
              <a:rPr lang="de-CH"/>
              <a:t>Wenn Kinder einen Leidensdruck haben und den Alltag nicht mehr bewältigen können.</a:t>
            </a:r>
          </a:p>
        </p:txBody>
      </p:sp>
      <p:sp>
        <p:nvSpPr>
          <p:cNvPr id="4" name="Foliennummernplatzhalter 3"/>
          <p:cNvSpPr>
            <a:spLocks noGrp="1"/>
          </p:cNvSpPr>
          <p:nvPr>
            <p:ph type="sldNum" sz="quarter" idx="5"/>
          </p:nvPr>
        </p:nvSpPr>
        <p:spPr/>
        <p:txBody>
          <a:bodyPr/>
          <a:lstStyle/>
          <a:p>
            <a:fld id="{09246FAD-352D-45E6-8F9A-6665F8E5297F}" type="slidenum">
              <a:rPr lang="de-CH" smtClean="0"/>
              <a:t>12</a:t>
            </a:fld>
            <a:endParaRPr lang="de-CH"/>
          </a:p>
        </p:txBody>
      </p:sp>
    </p:spTree>
    <p:extLst>
      <p:ext uri="{BB962C8B-B14F-4D97-AF65-F5344CB8AC3E}">
        <p14:creationId xmlns:p14="http://schemas.microsoft.com/office/powerpoint/2010/main" val="3809418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50863" y="1313432"/>
            <a:ext cx="11090275" cy="1395488"/>
          </a:xfrm>
        </p:spPr>
        <p:txBody>
          <a:bodyPr/>
          <a:lstStyle>
            <a:lvl1pPr>
              <a:defRPr sz="4200"/>
            </a:lvl1pPr>
          </a:lstStyle>
          <a:p>
            <a:r>
              <a:rPr lang="de-DE"/>
              <a:t>Mastertitelformat bearbeiten</a:t>
            </a:r>
            <a:endParaRPr lang="de-CH"/>
          </a:p>
        </p:txBody>
      </p:sp>
      <p:sp>
        <p:nvSpPr>
          <p:cNvPr id="3" name="Untertitel 2"/>
          <p:cNvSpPr>
            <a:spLocks noGrp="1"/>
          </p:cNvSpPr>
          <p:nvPr>
            <p:ph type="subTitle" idx="1"/>
          </p:nvPr>
        </p:nvSpPr>
        <p:spPr>
          <a:xfrm>
            <a:off x="550863" y="3212976"/>
            <a:ext cx="6480000" cy="540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a:p>
        </p:txBody>
      </p:sp>
      <p:sp>
        <p:nvSpPr>
          <p:cNvPr id="6" name="Textplatzhalter 5"/>
          <p:cNvSpPr>
            <a:spLocks noGrp="1"/>
          </p:cNvSpPr>
          <p:nvPr>
            <p:ph type="body" sz="quarter" idx="12"/>
          </p:nvPr>
        </p:nvSpPr>
        <p:spPr>
          <a:xfrm>
            <a:off x="550863" y="3885248"/>
            <a:ext cx="6480000" cy="540000"/>
          </a:xfrm>
        </p:spPr>
        <p:txBody>
          <a:bodyPr/>
          <a:lstStyle>
            <a:lvl1pPr marL="0" indent="0">
              <a:buNone/>
              <a:defRPr/>
            </a:lvl1pPr>
          </a:lstStyle>
          <a:p>
            <a:pPr lvl="0"/>
            <a:r>
              <a:rPr lang="de-DE"/>
              <a:t>Mastertextformat bearbeiten</a:t>
            </a:r>
          </a:p>
        </p:txBody>
      </p:sp>
      <p:sp>
        <p:nvSpPr>
          <p:cNvPr id="10" name="Textplatzhalter 9"/>
          <p:cNvSpPr>
            <a:spLocks noGrp="1"/>
          </p:cNvSpPr>
          <p:nvPr>
            <p:ph type="body" sz="quarter" idx="13"/>
          </p:nvPr>
        </p:nvSpPr>
        <p:spPr>
          <a:xfrm>
            <a:off x="550862" y="6045488"/>
            <a:ext cx="5256189" cy="576064"/>
          </a:xfrm>
        </p:spPr>
        <p:txBody>
          <a:bodyPr anchor="b" anchorCtr="0"/>
          <a:lstStyle>
            <a:lvl1pPr marL="0" indent="0">
              <a:spcBef>
                <a:spcPts val="0"/>
              </a:spcBef>
              <a:buNone/>
              <a:defRPr sz="900">
                <a:solidFill>
                  <a:schemeClr val="tx1"/>
                </a:solidFill>
              </a:defRPr>
            </a:lvl1pPr>
            <a:lvl2pPr marL="268288" indent="0">
              <a:buNone/>
              <a:defRPr/>
            </a:lvl2pPr>
            <a:lvl3pPr marL="541338" indent="0">
              <a:buNone/>
              <a:defRPr/>
            </a:lvl3pPr>
            <a:lvl4pPr marL="806450" indent="0">
              <a:buNone/>
              <a:defRPr/>
            </a:lvl4pPr>
            <a:lvl5pPr marL="1076325" indent="0">
              <a:buNone/>
              <a:defRPr/>
            </a:lvl5pPr>
          </a:lstStyle>
          <a:p>
            <a:pPr lvl="0"/>
            <a:r>
              <a:rPr lang="de-DE"/>
              <a:t>Mastertextformat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79482" y="6237312"/>
            <a:ext cx="2061656" cy="3616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60446" y="6237312"/>
            <a:ext cx="1122272" cy="361621"/>
          </a:xfrm>
          <a:prstGeom prst="rect">
            <a:avLst/>
          </a:prstGeom>
          <a:noFill/>
          <a:extLst>
            <a:ext uri="{909E8E84-426E-40DD-AFC4-6F175D3DCCD1}">
              <a14:hiddenFill xmlns:a14="http://schemas.microsoft.com/office/drawing/2010/main">
                <a:solidFill>
                  <a:srgbClr val="FFFFFF"/>
                </a:solidFill>
              </a14:hiddenFill>
            </a:ext>
          </a:extLst>
        </p:spPr>
      </p:pic>
      <p:sp>
        <p:nvSpPr>
          <p:cNvPr id="5" name="Bildplatzhalter 4"/>
          <p:cNvSpPr>
            <a:spLocks noGrp="1"/>
          </p:cNvSpPr>
          <p:nvPr>
            <p:ph type="pic" sz="quarter" idx="14"/>
          </p:nvPr>
        </p:nvSpPr>
        <p:spPr>
          <a:xfrm>
            <a:off x="7248129" y="2852738"/>
            <a:ext cx="4393009" cy="2952750"/>
          </a:xfrm>
        </p:spPr>
        <p:txBody>
          <a:bodyPr tIns="36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3040002949"/>
      </p:ext>
    </p:extLst>
  </p:cSld>
  <p:clrMapOvr>
    <a:masterClrMapping/>
  </p:clrMapOvr>
  <p:extLst>
    <p:ext uri="{DCECCB84-F9BA-43D5-87BE-67443E8EF086}">
      <p15:sldGuideLst xmlns:p15="http://schemas.microsoft.com/office/powerpoint/2012/main">
        <p15:guide id="1" orient="horz" pos="41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trennseite mit Illu blau">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550863" y="307210"/>
            <a:ext cx="1109027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Mastertextformat bearbeiten</a:t>
            </a:r>
          </a:p>
        </p:txBody>
      </p:sp>
      <p:sp>
        <p:nvSpPr>
          <p:cNvPr id="3" name="Bildplatzhalter 2"/>
          <p:cNvSpPr>
            <a:spLocks noGrp="1"/>
          </p:cNvSpPr>
          <p:nvPr>
            <p:ph type="pic" sz="quarter" idx="11"/>
          </p:nvPr>
        </p:nvSpPr>
        <p:spPr>
          <a:xfrm>
            <a:off x="1" y="1772816"/>
            <a:ext cx="12192001" cy="5085184"/>
          </a:xfrm>
        </p:spPr>
        <p:txBody>
          <a:bodyPr tIns="1800000"/>
          <a:lstStyle>
            <a:lvl1pPr marL="0" indent="0" algn="ctr">
              <a:buNone/>
              <a:defRPr>
                <a:solidFill>
                  <a:schemeClr val="bg1"/>
                </a:solidFill>
              </a:defRPr>
            </a:lvl1pPr>
          </a:lstStyle>
          <a:p>
            <a:r>
              <a:rPr lang="de-DE"/>
              <a:t>Bild durch Klicken auf Symbol hinzufügen</a:t>
            </a:r>
            <a:endParaRPr lang="de-CH"/>
          </a:p>
        </p:txBody>
      </p:sp>
    </p:spTree>
    <p:extLst>
      <p:ext uri="{BB962C8B-B14F-4D97-AF65-F5344CB8AC3E}">
        <p14:creationId xmlns:p14="http://schemas.microsoft.com/office/powerpoint/2010/main" val="49851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trennseite mit Illu farbig">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550863" y="307210"/>
            <a:ext cx="1109027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Mastertextformat bearbeiten</a:t>
            </a:r>
          </a:p>
        </p:txBody>
      </p:sp>
      <p:sp>
        <p:nvSpPr>
          <p:cNvPr id="4" name="Bildplatzhalter 2"/>
          <p:cNvSpPr>
            <a:spLocks noGrp="1"/>
          </p:cNvSpPr>
          <p:nvPr>
            <p:ph type="pic" sz="quarter" idx="11"/>
          </p:nvPr>
        </p:nvSpPr>
        <p:spPr>
          <a:xfrm>
            <a:off x="1" y="1772816"/>
            <a:ext cx="12192001" cy="5085184"/>
          </a:xfrm>
        </p:spPr>
        <p:txBody>
          <a:bodyPr tIns="1800000"/>
          <a:lstStyle>
            <a:lvl1pPr marL="0" indent="0" algn="ctr">
              <a:buNone/>
              <a:defRPr>
                <a:solidFill>
                  <a:schemeClr val="tx1"/>
                </a:solidFill>
              </a:defRPr>
            </a:lvl1pPr>
          </a:lstStyle>
          <a:p>
            <a:r>
              <a:rPr lang="de-DE"/>
              <a:t>Bild durch Klicken auf Symbol hinzufügen</a:t>
            </a:r>
            <a:endParaRPr lang="de-CH"/>
          </a:p>
        </p:txBody>
      </p:sp>
    </p:spTree>
    <p:extLst>
      <p:ext uri="{BB962C8B-B14F-4D97-AF65-F5344CB8AC3E}">
        <p14:creationId xmlns:p14="http://schemas.microsoft.com/office/powerpoint/2010/main" val="364567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p:txBody>
          <a:bodyPr/>
          <a:lstStyle/>
          <a:p>
            <a:r>
              <a:rPr lang="de-DE"/>
              <a:t>Vorname Name | Präsentationstitel</a:t>
            </a:r>
            <a:endParaRPr lang="de-CH"/>
          </a:p>
        </p:txBody>
      </p:sp>
      <p:sp>
        <p:nvSpPr>
          <p:cNvPr id="8" name="Foliennummernplatzhalter 7"/>
          <p:cNvSpPr>
            <a:spLocks noGrp="1"/>
          </p:cNvSpPr>
          <p:nvPr>
            <p:ph type="sldNum" sz="quarter" idx="11"/>
          </p:nvPr>
        </p:nvSpPr>
        <p:spPr/>
        <p:txBody>
          <a:bodyPr/>
          <a:lstStyle/>
          <a:p>
            <a:r>
              <a:rPr lang="de-CH"/>
              <a:t>Seite </a:t>
            </a:r>
            <a:fld id="{A7D177B1-682A-4206-963F-0226912C8EC9}" type="slidenum">
              <a:rPr lang="de-CH" smtClean="0"/>
              <a:pPr/>
              <a:t>‹Nr.›</a:t>
            </a:fld>
            <a:endParaRPr lang="de-CH"/>
          </a:p>
        </p:txBody>
      </p:sp>
      <p:sp>
        <p:nvSpPr>
          <p:cNvPr id="6" name="Bildplatzhalter 5"/>
          <p:cNvSpPr>
            <a:spLocks noGrp="1"/>
          </p:cNvSpPr>
          <p:nvPr>
            <p:ph type="pic" sz="quarter" idx="12"/>
          </p:nvPr>
        </p:nvSpPr>
        <p:spPr>
          <a:xfrm>
            <a:off x="550863" y="404813"/>
            <a:ext cx="11090275" cy="5688012"/>
          </a:xfrm>
        </p:spPr>
        <p:txBody>
          <a:bodyPr tIns="1440000"/>
          <a:lstStyle>
            <a:lvl1pPr marL="0" indent="0" algn="ctr">
              <a:buNone/>
              <a:defRPr/>
            </a:lvl1pPr>
          </a:lstStyle>
          <a:p>
            <a:r>
              <a:rPr lang="de-DE"/>
              <a:t>Bild durch Klicken auf Symbol hinzufügen</a:t>
            </a:r>
            <a:endParaRPr lang="de-CH"/>
          </a:p>
        </p:txBody>
      </p:sp>
      <p:sp>
        <p:nvSpPr>
          <p:cNvPr id="2" name="Datumsplatzhalter 1"/>
          <p:cNvSpPr>
            <a:spLocks noGrp="1"/>
          </p:cNvSpPr>
          <p:nvPr>
            <p:ph type="dt" sz="half" idx="13"/>
          </p:nvPr>
        </p:nvSpPr>
        <p:spPr/>
        <p:txBody>
          <a:bodyPr/>
          <a:lstStyle/>
          <a:p>
            <a:r>
              <a:rPr lang="de-DE"/>
              <a:t>29. September 2018</a:t>
            </a:r>
            <a:endParaRPr lang="de-CH"/>
          </a:p>
        </p:txBody>
      </p:sp>
      <p:pic>
        <p:nvPicPr>
          <p:cNvPr id="5" name="Picture 2" descr="W:\160073_Scholtysik_PowerPoint_Template_UPK_Basel\Bilder\upk_logo_standard_rgb_DL.png">
            <a:extLst>
              <a:ext uri="{FF2B5EF4-FFF2-40B4-BE49-F238E27FC236}">
                <a16:creationId xmlns:a16="http://schemas.microsoft.com/office/drawing/2014/main" id="{A36FF623-505A-FF69-A36D-9EFB12FD945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19569" y="6381329"/>
            <a:ext cx="1226186" cy="2161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160073_Scholtysik_PowerPoint_Template_UPK_Basel\Bilder\Logo_Uni_Basel_black_RGB_DL.png">
            <a:extLst>
              <a:ext uri="{FF2B5EF4-FFF2-40B4-BE49-F238E27FC236}">
                <a16:creationId xmlns:a16="http://schemas.microsoft.com/office/drawing/2014/main" id="{B26688A3-3A41-7072-DE14-B544BCFD13F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36360" y="6381328"/>
            <a:ext cx="669207" cy="21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621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Illu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7" name="Fußzeilenplatzhalter 6"/>
          <p:cNvSpPr>
            <a:spLocks noGrp="1"/>
          </p:cNvSpPr>
          <p:nvPr>
            <p:ph type="ftr" sz="quarter" idx="10"/>
          </p:nvPr>
        </p:nvSpPr>
        <p:spPr/>
        <p:txBody>
          <a:bodyPr/>
          <a:lstStyle/>
          <a:p>
            <a:r>
              <a:rPr lang="de-DE"/>
              <a:t>Vorname Name | Präsentationstitel</a:t>
            </a:r>
            <a:endParaRPr lang="de-CH"/>
          </a:p>
        </p:txBody>
      </p:sp>
      <p:sp>
        <p:nvSpPr>
          <p:cNvPr id="8" name="Foliennummernplatzhalter 7"/>
          <p:cNvSpPr>
            <a:spLocks noGrp="1"/>
          </p:cNvSpPr>
          <p:nvPr>
            <p:ph type="sldNum" sz="quarter" idx="11"/>
          </p:nvPr>
        </p:nvSpPr>
        <p:spPr/>
        <p:txBody>
          <a:bodyPr/>
          <a:lstStyle/>
          <a:p>
            <a:r>
              <a:rPr lang="de-CH"/>
              <a:t>Seite </a:t>
            </a:r>
            <a:fld id="{A7D177B1-682A-4206-963F-0226912C8EC9}" type="slidenum">
              <a:rPr lang="de-CH" smtClean="0"/>
              <a:pPr/>
              <a:t>‹Nr.›</a:t>
            </a:fld>
            <a:endParaRPr lang="de-CH"/>
          </a:p>
        </p:txBody>
      </p:sp>
      <p:sp>
        <p:nvSpPr>
          <p:cNvPr id="10" name="Bildplatzhalter 5"/>
          <p:cNvSpPr>
            <a:spLocks noGrp="1"/>
          </p:cNvSpPr>
          <p:nvPr>
            <p:ph type="pic" sz="quarter" idx="12"/>
          </p:nvPr>
        </p:nvSpPr>
        <p:spPr>
          <a:xfrm>
            <a:off x="550863" y="1412875"/>
            <a:ext cx="11090275"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3"/>
          </p:nvPr>
        </p:nvSpPr>
        <p:spPr/>
        <p:txBody>
          <a:bodyPr/>
          <a:lstStyle/>
          <a:p>
            <a:r>
              <a:rPr lang="de-DE"/>
              <a:t>29. September 2018</a:t>
            </a:r>
            <a:endParaRPr lang="de-CH"/>
          </a:p>
        </p:txBody>
      </p:sp>
      <p:pic>
        <p:nvPicPr>
          <p:cNvPr id="6" name="Picture 2" descr="W:\160073_Scholtysik_PowerPoint_Template_UPK_Basel\Bilder\upk_logo_standard_rgb_DL.png">
            <a:extLst>
              <a:ext uri="{FF2B5EF4-FFF2-40B4-BE49-F238E27FC236}">
                <a16:creationId xmlns:a16="http://schemas.microsoft.com/office/drawing/2014/main" id="{7C376EDD-E1C3-E43F-CBC6-593177776B8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19569" y="6381329"/>
            <a:ext cx="1226186" cy="2161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160073_Scholtysik_PowerPoint_Template_UPK_Basel\Bilder\Logo_Uni_Basel_black_RGB_DL.png">
            <a:extLst>
              <a:ext uri="{FF2B5EF4-FFF2-40B4-BE49-F238E27FC236}">
                <a16:creationId xmlns:a16="http://schemas.microsoft.com/office/drawing/2014/main" id="{5AAE7A05-18CA-3556-01B2-6EC4D61E933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36360" y="6381328"/>
            <a:ext cx="669207" cy="21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7421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7" name="Fußzeilenplatzhalter 6"/>
          <p:cNvSpPr>
            <a:spLocks noGrp="1"/>
          </p:cNvSpPr>
          <p:nvPr>
            <p:ph type="ftr" sz="quarter" idx="10"/>
          </p:nvPr>
        </p:nvSpPr>
        <p:spPr/>
        <p:txBody>
          <a:bodyPr/>
          <a:lstStyle/>
          <a:p>
            <a:r>
              <a:rPr lang="de-DE"/>
              <a:t>Vorname Name | Präsentationstitel</a:t>
            </a:r>
            <a:endParaRPr lang="de-CH"/>
          </a:p>
        </p:txBody>
      </p:sp>
      <p:sp>
        <p:nvSpPr>
          <p:cNvPr id="8" name="Foliennummernplatzhalter 7"/>
          <p:cNvSpPr>
            <a:spLocks noGrp="1"/>
          </p:cNvSpPr>
          <p:nvPr>
            <p:ph type="sldNum" sz="quarter" idx="11"/>
          </p:nvPr>
        </p:nvSpPr>
        <p:spPr/>
        <p:txBody>
          <a:bodyPr/>
          <a:lstStyle/>
          <a:p>
            <a:r>
              <a:rPr lang="de-CH"/>
              <a:t>Seite </a:t>
            </a:r>
            <a:fld id="{A7D177B1-682A-4206-963F-0226912C8EC9}" type="slidenum">
              <a:rPr lang="de-CH" smtClean="0"/>
              <a:pPr/>
              <a:t>‹Nr.›</a:t>
            </a:fld>
            <a:endParaRPr lang="de-CH"/>
          </a:p>
        </p:txBody>
      </p:sp>
      <p:sp>
        <p:nvSpPr>
          <p:cNvPr id="10" name="Bildplatzhalter 5"/>
          <p:cNvSpPr>
            <a:spLocks noGrp="1"/>
          </p:cNvSpPr>
          <p:nvPr>
            <p:ph type="pic" sz="quarter" idx="12"/>
          </p:nvPr>
        </p:nvSpPr>
        <p:spPr>
          <a:xfrm>
            <a:off x="550862" y="1412875"/>
            <a:ext cx="5400189" cy="4679950"/>
          </a:xfrm>
        </p:spPr>
        <p:txBody>
          <a:bodyPr tIns="1080000"/>
          <a:lstStyle>
            <a:lvl1pPr marL="0" indent="0" algn="ctr">
              <a:buNone/>
              <a:defRPr/>
            </a:lvl1pPr>
          </a:lstStyle>
          <a:p>
            <a:r>
              <a:rPr lang="de-DE"/>
              <a:t>Bild durch Klicken auf Symbol hinzufügen</a:t>
            </a:r>
            <a:endParaRPr lang="de-CH"/>
          </a:p>
        </p:txBody>
      </p:sp>
      <p:sp>
        <p:nvSpPr>
          <p:cNvPr id="11" name="Bildplatzhalter 5"/>
          <p:cNvSpPr>
            <a:spLocks noGrp="1"/>
          </p:cNvSpPr>
          <p:nvPr>
            <p:ph type="pic" sz="quarter" idx="13"/>
          </p:nvPr>
        </p:nvSpPr>
        <p:spPr>
          <a:xfrm>
            <a:off x="6240951" y="1412875"/>
            <a:ext cx="5400187"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4"/>
          </p:nvPr>
        </p:nvSpPr>
        <p:spPr/>
        <p:txBody>
          <a:bodyPr/>
          <a:lstStyle/>
          <a:p>
            <a:r>
              <a:rPr lang="de-DE"/>
              <a:t>29. September 2018</a:t>
            </a:r>
            <a:endParaRPr lang="de-CH"/>
          </a:p>
        </p:txBody>
      </p:sp>
      <p:pic>
        <p:nvPicPr>
          <p:cNvPr id="6" name="Picture 2" descr="W:\160073_Scholtysik_PowerPoint_Template_UPK_Basel\Bilder\upk_logo_standard_rgb_DL.png">
            <a:extLst>
              <a:ext uri="{FF2B5EF4-FFF2-40B4-BE49-F238E27FC236}">
                <a16:creationId xmlns:a16="http://schemas.microsoft.com/office/drawing/2014/main" id="{BCF58D19-6B5D-E8EC-EC3E-4BF90E3E477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19569" y="6381329"/>
            <a:ext cx="1226186" cy="2161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160073_Scholtysik_PowerPoint_Template_UPK_Basel\Bilder\Logo_Uni_Basel_black_RGB_DL.png">
            <a:extLst>
              <a:ext uri="{FF2B5EF4-FFF2-40B4-BE49-F238E27FC236}">
                <a16:creationId xmlns:a16="http://schemas.microsoft.com/office/drawing/2014/main" id="{40FC25B0-0DDD-A583-DC52-FEF3E52A48E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36360" y="6381328"/>
            <a:ext cx="669207" cy="21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848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Illu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7" name="Fußzeilenplatzhalter 6"/>
          <p:cNvSpPr>
            <a:spLocks noGrp="1"/>
          </p:cNvSpPr>
          <p:nvPr>
            <p:ph type="ftr" sz="quarter" idx="10"/>
          </p:nvPr>
        </p:nvSpPr>
        <p:spPr/>
        <p:txBody>
          <a:bodyPr/>
          <a:lstStyle/>
          <a:p>
            <a:r>
              <a:rPr lang="de-DE"/>
              <a:t>Vorname Name | Präsentationstitel</a:t>
            </a:r>
            <a:endParaRPr lang="de-CH"/>
          </a:p>
        </p:txBody>
      </p:sp>
      <p:sp>
        <p:nvSpPr>
          <p:cNvPr id="8" name="Foliennummernplatzhalter 7"/>
          <p:cNvSpPr>
            <a:spLocks noGrp="1"/>
          </p:cNvSpPr>
          <p:nvPr>
            <p:ph type="sldNum" sz="quarter" idx="11"/>
          </p:nvPr>
        </p:nvSpPr>
        <p:spPr/>
        <p:txBody>
          <a:bodyPr/>
          <a:lstStyle/>
          <a:p>
            <a:r>
              <a:rPr lang="de-CH"/>
              <a:t>Seite </a:t>
            </a:r>
            <a:fld id="{A7D177B1-682A-4206-963F-0226912C8EC9}" type="slidenum">
              <a:rPr lang="de-CH" smtClean="0"/>
              <a:pPr/>
              <a:t>‹Nr.›</a:t>
            </a:fld>
            <a:endParaRPr lang="de-CH"/>
          </a:p>
        </p:txBody>
      </p:sp>
      <p:sp>
        <p:nvSpPr>
          <p:cNvPr id="10" name="Bildplatzhalter 5"/>
          <p:cNvSpPr>
            <a:spLocks noGrp="1"/>
          </p:cNvSpPr>
          <p:nvPr>
            <p:ph type="pic" sz="quarter" idx="12"/>
          </p:nvPr>
        </p:nvSpPr>
        <p:spPr>
          <a:xfrm>
            <a:off x="550863" y="1412875"/>
            <a:ext cx="6360188"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7152118" y="1412875"/>
            <a:ext cx="4489020"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Datumsplatzhalter 2"/>
          <p:cNvSpPr>
            <a:spLocks noGrp="1"/>
          </p:cNvSpPr>
          <p:nvPr>
            <p:ph type="dt" sz="half" idx="14"/>
          </p:nvPr>
        </p:nvSpPr>
        <p:spPr/>
        <p:txBody>
          <a:bodyPr/>
          <a:lstStyle/>
          <a:p>
            <a:r>
              <a:rPr lang="de-DE"/>
              <a:t>29. September 2018</a:t>
            </a:r>
            <a:endParaRPr lang="de-CH"/>
          </a:p>
        </p:txBody>
      </p:sp>
      <p:pic>
        <p:nvPicPr>
          <p:cNvPr id="9" name="Picture 2" descr="W:\160073_Scholtysik_PowerPoint_Template_UPK_Basel\Bilder\upk_logo_standard_rgb_DL.png">
            <a:extLst>
              <a:ext uri="{FF2B5EF4-FFF2-40B4-BE49-F238E27FC236}">
                <a16:creationId xmlns:a16="http://schemas.microsoft.com/office/drawing/2014/main" id="{4368B93C-F88F-9C3B-0993-153513C7B08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19569" y="6381329"/>
            <a:ext cx="1226186" cy="216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160073_Scholtysik_PowerPoint_Template_UPK_Basel\Bilder\Logo_Uni_Basel_black_RGB_DL.png">
            <a:extLst>
              <a:ext uri="{FF2B5EF4-FFF2-40B4-BE49-F238E27FC236}">
                <a16:creationId xmlns:a16="http://schemas.microsoft.com/office/drawing/2014/main" id="{1AED527E-A966-20EC-7F7A-1C6F5DCB776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36360" y="6381328"/>
            <a:ext cx="669207" cy="21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360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mit Tex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7" name="Fußzeilenplatzhalter 6"/>
          <p:cNvSpPr>
            <a:spLocks noGrp="1"/>
          </p:cNvSpPr>
          <p:nvPr>
            <p:ph type="ftr" sz="quarter" idx="10"/>
          </p:nvPr>
        </p:nvSpPr>
        <p:spPr/>
        <p:txBody>
          <a:bodyPr/>
          <a:lstStyle/>
          <a:p>
            <a:r>
              <a:rPr lang="de-DE"/>
              <a:t>Vorname Name | Präsentationstitel</a:t>
            </a:r>
            <a:endParaRPr lang="de-CH"/>
          </a:p>
        </p:txBody>
      </p:sp>
      <p:sp>
        <p:nvSpPr>
          <p:cNvPr id="8" name="Foliennummernplatzhalter 7"/>
          <p:cNvSpPr>
            <a:spLocks noGrp="1"/>
          </p:cNvSpPr>
          <p:nvPr>
            <p:ph type="sldNum" sz="quarter" idx="11"/>
          </p:nvPr>
        </p:nvSpPr>
        <p:spPr/>
        <p:txBody>
          <a:bodyPr/>
          <a:lstStyle/>
          <a:p>
            <a:r>
              <a:rPr lang="de-CH"/>
              <a:t>Seite </a:t>
            </a:r>
            <a:fld id="{A7D177B1-682A-4206-963F-0226912C8EC9}" type="slidenum">
              <a:rPr lang="de-CH" smtClean="0"/>
              <a:pPr/>
              <a:t>‹Nr.›</a:t>
            </a:fld>
            <a:endParaRPr lang="de-CH"/>
          </a:p>
        </p:txBody>
      </p:sp>
      <p:sp>
        <p:nvSpPr>
          <p:cNvPr id="10" name="Bildplatzhalter 5"/>
          <p:cNvSpPr>
            <a:spLocks noGrp="1"/>
          </p:cNvSpPr>
          <p:nvPr>
            <p:ph type="pic" sz="quarter" idx="12"/>
          </p:nvPr>
        </p:nvSpPr>
        <p:spPr>
          <a:xfrm>
            <a:off x="550863" y="1412875"/>
            <a:ext cx="6360188"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7152118" y="1412875"/>
            <a:ext cx="4489020" cy="4679950"/>
          </a:xfrm>
        </p:spPr>
        <p:txBody>
          <a:bodyPr/>
          <a:lstStyle>
            <a:lvl1pPr>
              <a:defRPr sz="1100"/>
            </a:lvl1pPr>
            <a:lvl2pPr>
              <a:defRPr sz="1100"/>
            </a:lvl2pPr>
            <a:lvl3pPr>
              <a:defRPr sz="1100"/>
            </a:lvl3pPr>
            <a:lvl4pPr>
              <a:defRPr sz="11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Datumsplatzhalter 2"/>
          <p:cNvSpPr>
            <a:spLocks noGrp="1"/>
          </p:cNvSpPr>
          <p:nvPr>
            <p:ph type="dt" sz="half" idx="14"/>
          </p:nvPr>
        </p:nvSpPr>
        <p:spPr/>
        <p:txBody>
          <a:bodyPr/>
          <a:lstStyle/>
          <a:p>
            <a:r>
              <a:rPr lang="de-DE"/>
              <a:t>29. September 2018</a:t>
            </a:r>
            <a:endParaRPr lang="de-CH"/>
          </a:p>
        </p:txBody>
      </p:sp>
      <p:pic>
        <p:nvPicPr>
          <p:cNvPr id="9" name="Picture 2" descr="W:\160073_Scholtysik_PowerPoint_Template_UPK_Basel\Bilder\upk_logo_standard_rgb_DL.png">
            <a:extLst>
              <a:ext uri="{FF2B5EF4-FFF2-40B4-BE49-F238E27FC236}">
                <a16:creationId xmlns:a16="http://schemas.microsoft.com/office/drawing/2014/main" id="{48A48BB3-E7CE-596A-1662-64E19972EDB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19569" y="6381329"/>
            <a:ext cx="1226186" cy="216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160073_Scholtysik_PowerPoint_Template_UPK_Basel\Bilder\Logo_Uni_Basel_black_RGB_DL.png">
            <a:extLst>
              <a:ext uri="{FF2B5EF4-FFF2-40B4-BE49-F238E27FC236}">
                <a16:creationId xmlns:a16="http://schemas.microsoft.com/office/drawing/2014/main" id="{FEF0D2F8-B3BA-8F0A-56F7-1B1D4F0D336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36360" y="6381328"/>
            <a:ext cx="669207" cy="21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84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550863" y="1412875"/>
            <a:ext cx="11090275" cy="1080000"/>
          </a:xfrm>
        </p:spPr>
        <p:txBody>
          <a:bodyPr/>
          <a:lstStyle>
            <a:lvl1pPr marL="0" indent="0">
              <a:buNone/>
              <a:defRPr/>
            </a:lvl1pPr>
          </a:lstStyle>
          <a:p>
            <a:pPr lvl="0"/>
            <a:r>
              <a:rPr lang="de-DE"/>
              <a:t>Mastertextformat bearbeiten</a:t>
            </a:r>
          </a:p>
        </p:txBody>
      </p:sp>
      <p:sp>
        <p:nvSpPr>
          <p:cNvPr id="5" name="Textfeld 4"/>
          <p:cNvSpPr txBox="1"/>
          <p:nvPr userDrawn="1"/>
        </p:nvSpPr>
        <p:spPr>
          <a:xfrm>
            <a:off x="527051" y="6010271"/>
            <a:ext cx="5280000" cy="612000"/>
          </a:xfrm>
          <a:prstGeom prst="rect">
            <a:avLst/>
          </a:prstGeom>
          <a:noFill/>
        </p:spPr>
        <p:txBody>
          <a:bodyPr wrap="square" lIns="0" tIns="0" rIns="0" bIns="0" rtlCol="0" anchor="b" anchorCtr="0">
            <a:noAutofit/>
          </a:bodyPr>
          <a:lstStyle/>
          <a:p>
            <a:r>
              <a:rPr lang="de-CH" sz="900" b="1" err="1"/>
              <a:t>UPK</a:t>
            </a:r>
            <a:r>
              <a:rPr lang="de-CH" sz="900" b="1"/>
              <a:t> Basel</a:t>
            </a:r>
          </a:p>
          <a:p>
            <a:r>
              <a:rPr lang="de-CH" sz="900"/>
              <a:t>Wilhelm Klein-Strasse 27, 4002 Basel</a:t>
            </a:r>
          </a:p>
          <a:p>
            <a:r>
              <a:rPr lang="de-CH" sz="900"/>
              <a:t>Telefon +41 61 325 51 11, Fax +41 61 325 55 12</a:t>
            </a:r>
          </a:p>
          <a:p>
            <a:r>
              <a:rPr lang="de-CH" sz="900" err="1"/>
              <a:t>info@upk.ch</a:t>
            </a:r>
            <a:r>
              <a:rPr lang="de-CH" sz="900"/>
              <a:t>, </a:t>
            </a:r>
            <a:r>
              <a:rPr lang="de-CH" sz="900" err="1"/>
              <a:t>www.upk.ch</a:t>
            </a:r>
            <a:endParaRPr lang="de-CH" sz="900"/>
          </a:p>
        </p:txBody>
      </p:sp>
      <p:sp>
        <p:nvSpPr>
          <p:cNvPr id="3" name="Bildplatzhalter 2"/>
          <p:cNvSpPr>
            <a:spLocks noGrp="1"/>
          </p:cNvSpPr>
          <p:nvPr>
            <p:ph type="pic" sz="quarter" idx="13"/>
          </p:nvPr>
        </p:nvSpPr>
        <p:spPr>
          <a:xfrm>
            <a:off x="5615519" y="2564904"/>
            <a:ext cx="6025620" cy="3312368"/>
          </a:xfrm>
        </p:spPr>
        <p:txBody>
          <a:bodyPr tIns="360000"/>
          <a:lstStyle>
            <a:lvl1pPr marL="0" indent="0" algn="ctr">
              <a:buNone/>
              <a:defRPr/>
            </a:lvl1pPr>
          </a:lstStyle>
          <a:p>
            <a:r>
              <a:rPr lang="de-DE"/>
              <a:t>Bild durch Klicken auf Symbol hinzufügen</a:t>
            </a:r>
            <a:endParaRPr lang="de-CH"/>
          </a:p>
        </p:txBody>
      </p:sp>
      <p:pic>
        <p:nvPicPr>
          <p:cNvPr id="2" name="Picture 2" descr="W:\160073_Scholtysik_PowerPoint_Template_UPK_Basel\Bilder\upk_logo_standard_rgb_DL.png">
            <a:extLst>
              <a:ext uri="{FF2B5EF4-FFF2-40B4-BE49-F238E27FC236}">
                <a16:creationId xmlns:a16="http://schemas.microsoft.com/office/drawing/2014/main" id="{32DE8516-929A-A0B1-925E-9F4DD649EBB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79482" y="6237312"/>
            <a:ext cx="2061656" cy="3616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160073_Scholtysik_PowerPoint_Template_UPK_Basel\Bilder\Logo_Uni_Basel_black_RGB_DL.png">
            <a:extLst>
              <a:ext uri="{FF2B5EF4-FFF2-40B4-BE49-F238E27FC236}">
                <a16:creationId xmlns:a16="http://schemas.microsoft.com/office/drawing/2014/main" id="{A32C007D-BB0F-E8BC-D63D-DA9E2BCC0F7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60446" y="6237312"/>
            <a:ext cx="1122272" cy="36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00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550863" y="1412876"/>
            <a:ext cx="11090276" cy="4752429"/>
          </a:xfrm>
        </p:spPr>
        <p:txBody>
          <a:bodyPr/>
          <a:lstStyle>
            <a:lvl1pPr marL="457200" indent="-457200">
              <a:spcBef>
                <a:spcPts val="600"/>
              </a:spcBef>
              <a:buFont typeface="+mj-lt"/>
              <a:buAutoNum type="arabicPeriod"/>
              <a:defRPr sz="2000" b="1">
                <a:latin typeface="+mj-lt"/>
              </a:defRPr>
            </a:lvl1pPr>
            <a:lvl2pPr marL="725488" indent="-457200">
              <a:buFont typeface="+mj-lt"/>
              <a:buAutoNum type="arabicPeriod"/>
              <a:defRPr sz="2000" b="1">
                <a:latin typeface="+mj-lt"/>
              </a:defRPr>
            </a:lvl2pPr>
            <a:lvl3pPr marL="998538" indent="-457200">
              <a:buFont typeface="+mj-lt"/>
              <a:buAutoNum type="arabicPeriod"/>
              <a:defRPr sz="2000" b="1">
                <a:latin typeface="+mj-lt"/>
              </a:defRPr>
            </a:lvl3pPr>
            <a:lvl4pPr marL="1263650" indent="-457200">
              <a:buFont typeface="+mj-lt"/>
              <a:buAutoNum type="arabicPeriod"/>
              <a:defRPr sz="2000" b="1">
                <a:latin typeface="+mj-lt"/>
              </a:defRPr>
            </a:lvl4pPr>
            <a:lvl5pPr marL="1533525" indent="-457200">
              <a:buFont typeface="+mj-lt"/>
              <a:buAutoNum type="arabicPeriod"/>
              <a:defRPr sz="2000" b="1">
                <a:latin typeface="+mj-lt"/>
              </a:defRPr>
            </a:lvl5pPr>
          </a:lstStyle>
          <a:p>
            <a:pPr lvl="0"/>
            <a:r>
              <a:rPr lang="de-DE"/>
              <a:t>Mastertextformat bearbeiten</a:t>
            </a:r>
          </a:p>
        </p:txBody>
      </p:sp>
      <p:sp>
        <p:nvSpPr>
          <p:cNvPr id="7" name="Fußzeilenplatzhalter 6"/>
          <p:cNvSpPr>
            <a:spLocks noGrp="1"/>
          </p:cNvSpPr>
          <p:nvPr>
            <p:ph type="ftr" sz="quarter" idx="10"/>
          </p:nvPr>
        </p:nvSpPr>
        <p:spPr/>
        <p:txBody>
          <a:bodyPr/>
          <a:lstStyle/>
          <a:p>
            <a:r>
              <a:rPr lang="de-DE"/>
              <a:t>Vorname Name | Präsentationstitel</a:t>
            </a:r>
            <a:endParaRPr lang="de-CH"/>
          </a:p>
        </p:txBody>
      </p:sp>
      <p:sp>
        <p:nvSpPr>
          <p:cNvPr id="8" name="Foliennummernplatzhalter 7"/>
          <p:cNvSpPr>
            <a:spLocks noGrp="1"/>
          </p:cNvSpPr>
          <p:nvPr>
            <p:ph type="sldNum" sz="quarter" idx="11"/>
          </p:nvPr>
        </p:nvSpPr>
        <p:spPr/>
        <p:txBody>
          <a:bodyPr/>
          <a:lstStyle/>
          <a:p>
            <a:r>
              <a:rPr lang="de-CH"/>
              <a:t>Seite </a:t>
            </a:r>
            <a:fld id="{A7D177B1-682A-4206-963F-0226912C8EC9}" type="slidenum">
              <a:rPr lang="de-CH" smtClean="0"/>
              <a:pPr/>
              <a:t>‹Nr.›</a:t>
            </a:fld>
            <a:endParaRPr lang="de-CH"/>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19569" y="6381329"/>
            <a:ext cx="1226186" cy="216141"/>
          </a:xfrm>
          <a:prstGeom prst="rect">
            <a:avLst/>
          </a:prstGeom>
          <a:noFill/>
          <a:extLst>
            <a:ext uri="{909E8E84-426E-40DD-AFC4-6F175D3DCCD1}">
              <a14:hiddenFill xmlns:a14="http://schemas.microsoft.com/office/drawing/2010/main">
                <a:solidFill>
                  <a:srgbClr val="FFFFFF"/>
                </a:solidFill>
              </a14:hiddenFill>
            </a:ext>
          </a:extLst>
        </p:spPr>
      </p:pic>
      <p:sp>
        <p:nvSpPr>
          <p:cNvPr id="4" name="Bildplatzhalter 3"/>
          <p:cNvSpPr>
            <a:spLocks noGrp="1"/>
          </p:cNvSpPr>
          <p:nvPr>
            <p:ph type="pic" sz="quarter" idx="12"/>
          </p:nvPr>
        </p:nvSpPr>
        <p:spPr>
          <a:xfrm>
            <a:off x="6769101" y="3789364"/>
            <a:ext cx="4872038" cy="2376487"/>
          </a:xfrm>
        </p:spPr>
        <p:txBody>
          <a:bodyPr tIns="360000"/>
          <a:lstStyle>
            <a:lvl1pPr marL="0" indent="0" algn="ctr">
              <a:buNone/>
              <a:defRPr/>
            </a:lvl1pPr>
          </a:lstStyle>
          <a:p>
            <a:r>
              <a:rPr lang="de-DE"/>
              <a:t>Bild durch Klicken auf Symbol hinzufügen</a:t>
            </a:r>
            <a:endParaRPr lang="de-CH"/>
          </a:p>
        </p:txBody>
      </p:sp>
      <p:sp>
        <p:nvSpPr>
          <p:cNvPr id="2" name="Datumsplatzhalter 1"/>
          <p:cNvSpPr>
            <a:spLocks noGrp="1"/>
          </p:cNvSpPr>
          <p:nvPr>
            <p:ph type="dt" sz="half" idx="13"/>
          </p:nvPr>
        </p:nvSpPr>
        <p:spPr/>
        <p:txBody>
          <a:bodyPr/>
          <a:lstStyle/>
          <a:p>
            <a:r>
              <a:rPr lang="de-DE"/>
              <a:t>29. September 2018</a:t>
            </a:r>
            <a:endParaRPr lang="de-CH"/>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36360" y="6381328"/>
            <a:ext cx="669207" cy="21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95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p:nvPr>
        </p:nvSpPr>
        <p:spPr>
          <a:xfrm>
            <a:off x="550863" y="1412876"/>
            <a:ext cx="11090276" cy="4752429"/>
          </a:xfrm>
        </p:spPr>
        <p:txBody>
          <a:bodyPr/>
          <a:lstStyle>
            <a:lvl1pPr>
              <a:defRPr sz="14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Fußzeilenplatzhalter 6"/>
          <p:cNvSpPr>
            <a:spLocks noGrp="1"/>
          </p:cNvSpPr>
          <p:nvPr>
            <p:ph type="ftr" sz="quarter" idx="10"/>
          </p:nvPr>
        </p:nvSpPr>
        <p:spPr/>
        <p:txBody>
          <a:bodyPr/>
          <a:lstStyle/>
          <a:p>
            <a:r>
              <a:rPr lang="de-DE"/>
              <a:t>Vorname Name | Präsentationstitel</a:t>
            </a:r>
            <a:endParaRPr lang="de-CH"/>
          </a:p>
        </p:txBody>
      </p:sp>
      <p:sp>
        <p:nvSpPr>
          <p:cNvPr id="8" name="Foliennummernplatzhalter 7"/>
          <p:cNvSpPr>
            <a:spLocks noGrp="1"/>
          </p:cNvSpPr>
          <p:nvPr>
            <p:ph type="sldNum" sz="quarter" idx="11"/>
          </p:nvPr>
        </p:nvSpPr>
        <p:spPr/>
        <p:txBody>
          <a:bodyPr/>
          <a:lstStyle/>
          <a:p>
            <a:r>
              <a:rPr lang="de-CH"/>
              <a:t>Seite </a:t>
            </a:r>
            <a:fld id="{A7D177B1-682A-4206-963F-0226912C8EC9}" type="slidenum">
              <a:rPr lang="de-CH" smtClean="0"/>
              <a:pPr/>
              <a:t>‹Nr.›</a:t>
            </a:fld>
            <a:endParaRPr lang="de-CH"/>
          </a:p>
        </p:txBody>
      </p:sp>
      <p:sp>
        <p:nvSpPr>
          <p:cNvPr id="4" name="Datumsplatzhalter 3"/>
          <p:cNvSpPr>
            <a:spLocks noGrp="1"/>
          </p:cNvSpPr>
          <p:nvPr>
            <p:ph type="dt" sz="half" idx="12"/>
          </p:nvPr>
        </p:nvSpPr>
        <p:spPr/>
        <p:txBody>
          <a:bodyPr/>
          <a:lstStyle/>
          <a:p>
            <a:r>
              <a:rPr lang="de-DE"/>
              <a:t>29. September 2018</a:t>
            </a:r>
            <a:endParaRPr lang="de-CH"/>
          </a:p>
        </p:txBody>
      </p:sp>
      <p:pic>
        <p:nvPicPr>
          <p:cNvPr id="5" name="Picture 2" descr="W:\160073_Scholtysik_PowerPoint_Template_UPK_Basel\Bilder\upk_logo_standard_rgb_DL.png">
            <a:extLst>
              <a:ext uri="{FF2B5EF4-FFF2-40B4-BE49-F238E27FC236}">
                <a16:creationId xmlns:a16="http://schemas.microsoft.com/office/drawing/2014/main" id="{F7A4441A-48BA-73DD-FA8F-AE6BA51EE5A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19569" y="6381329"/>
            <a:ext cx="1226186" cy="216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160073_Scholtysik_PowerPoint_Template_UPK_Basel\Bilder\Logo_Uni_Basel_black_RGB_DL.png">
            <a:extLst>
              <a:ext uri="{FF2B5EF4-FFF2-40B4-BE49-F238E27FC236}">
                <a16:creationId xmlns:a16="http://schemas.microsoft.com/office/drawing/2014/main" id="{A1726B8E-E5B4-2494-592B-8BF9471CB3C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36360" y="6381328"/>
            <a:ext cx="669207" cy="21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33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p:nvPr>
        </p:nvSpPr>
        <p:spPr>
          <a:xfrm>
            <a:off x="550863" y="1412876"/>
            <a:ext cx="11090276" cy="4752429"/>
          </a:xfrm>
        </p:spPr>
        <p:txBody>
          <a:bodyPr numCol="2" spcCol="324000"/>
          <a:lstStyle>
            <a:lvl1pPr>
              <a:defRPr sz="14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Fußzeilenplatzhalter 6"/>
          <p:cNvSpPr>
            <a:spLocks noGrp="1"/>
          </p:cNvSpPr>
          <p:nvPr>
            <p:ph type="ftr" sz="quarter" idx="10"/>
          </p:nvPr>
        </p:nvSpPr>
        <p:spPr/>
        <p:txBody>
          <a:bodyPr/>
          <a:lstStyle/>
          <a:p>
            <a:r>
              <a:rPr lang="de-DE"/>
              <a:t>Vorname Name | Präsentationstitel</a:t>
            </a:r>
            <a:endParaRPr lang="de-CH"/>
          </a:p>
        </p:txBody>
      </p:sp>
      <p:sp>
        <p:nvSpPr>
          <p:cNvPr id="8" name="Foliennummernplatzhalter 7"/>
          <p:cNvSpPr>
            <a:spLocks noGrp="1"/>
          </p:cNvSpPr>
          <p:nvPr>
            <p:ph type="sldNum" sz="quarter" idx="11"/>
          </p:nvPr>
        </p:nvSpPr>
        <p:spPr/>
        <p:txBody>
          <a:bodyPr/>
          <a:lstStyle/>
          <a:p>
            <a:r>
              <a:rPr lang="de-CH"/>
              <a:t>Seite </a:t>
            </a:r>
            <a:fld id="{A7D177B1-682A-4206-963F-0226912C8EC9}" type="slidenum">
              <a:rPr lang="de-CH" smtClean="0"/>
              <a:pPr/>
              <a:t>‹Nr.›</a:t>
            </a:fld>
            <a:endParaRPr lang="de-CH"/>
          </a:p>
        </p:txBody>
      </p:sp>
      <p:sp>
        <p:nvSpPr>
          <p:cNvPr id="4" name="Datumsplatzhalter 3"/>
          <p:cNvSpPr>
            <a:spLocks noGrp="1"/>
          </p:cNvSpPr>
          <p:nvPr>
            <p:ph type="dt" sz="half" idx="12"/>
          </p:nvPr>
        </p:nvSpPr>
        <p:spPr/>
        <p:txBody>
          <a:bodyPr/>
          <a:lstStyle/>
          <a:p>
            <a:r>
              <a:rPr lang="de-DE"/>
              <a:t>29. September 2018</a:t>
            </a:r>
            <a:endParaRPr lang="de-CH"/>
          </a:p>
        </p:txBody>
      </p:sp>
      <p:pic>
        <p:nvPicPr>
          <p:cNvPr id="5" name="Picture 2" descr="W:\160073_Scholtysik_PowerPoint_Template_UPK_Basel\Bilder\upk_logo_standard_rgb_DL.png">
            <a:extLst>
              <a:ext uri="{FF2B5EF4-FFF2-40B4-BE49-F238E27FC236}">
                <a16:creationId xmlns:a16="http://schemas.microsoft.com/office/drawing/2014/main" id="{0FB20FA3-0CFE-5F6B-4442-6494E30481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19569" y="6381329"/>
            <a:ext cx="1226186" cy="216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160073_Scholtysik_PowerPoint_Template_UPK_Basel\Bilder\Logo_Uni_Basel_black_RGB_DL.png">
            <a:extLst>
              <a:ext uri="{FF2B5EF4-FFF2-40B4-BE49-F238E27FC236}">
                <a16:creationId xmlns:a16="http://schemas.microsoft.com/office/drawing/2014/main" id="{9A90A636-724B-F944-2C2C-5F94AF137B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36360" y="6381328"/>
            <a:ext cx="669207" cy="21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10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p:nvPr>
        </p:nvSpPr>
        <p:spPr>
          <a:xfrm>
            <a:off x="550863" y="1412876"/>
            <a:ext cx="11090276" cy="4752429"/>
          </a:xfrm>
        </p:spPr>
        <p:txBody>
          <a:bodyPr numCol="2" spcCol="324000"/>
          <a:lstStyle>
            <a:lvl1pPr marL="0" indent="0">
              <a:buNone/>
              <a:defRPr sz="1100"/>
            </a:lvl1pPr>
            <a:lvl2pPr marL="268288" indent="0">
              <a:buNone/>
              <a:defRPr sz="1100"/>
            </a:lvl2pPr>
            <a:lvl3pPr marL="541338" indent="0">
              <a:buNone/>
              <a:defRPr sz="1100"/>
            </a:lvl3pPr>
            <a:lvl4pPr marL="806450" indent="0">
              <a:buNone/>
              <a:defRPr sz="1100"/>
            </a:lvl4pPr>
            <a:lvl5pPr marL="1076325" indent="0">
              <a:buNone/>
              <a:defRPr sz="1100"/>
            </a:lvl5pPr>
          </a:lstStyle>
          <a:p>
            <a:pPr lvl="0"/>
            <a:r>
              <a:rPr lang="de-DE"/>
              <a:t>Mastertextformat bearbeiten</a:t>
            </a:r>
          </a:p>
        </p:txBody>
      </p:sp>
      <p:sp>
        <p:nvSpPr>
          <p:cNvPr id="7" name="Fußzeilenplatzhalter 6"/>
          <p:cNvSpPr>
            <a:spLocks noGrp="1"/>
          </p:cNvSpPr>
          <p:nvPr>
            <p:ph type="ftr" sz="quarter" idx="10"/>
          </p:nvPr>
        </p:nvSpPr>
        <p:spPr/>
        <p:txBody>
          <a:bodyPr/>
          <a:lstStyle/>
          <a:p>
            <a:r>
              <a:rPr lang="de-DE"/>
              <a:t>Vorname Name | Präsentationstitel</a:t>
            </a:r>
            <a:endParaRPr lang="de-CH"/>
          </a:p>
        </p:txBody>
      </p:sp>
      <p:sp>
        <p:nvSpPr>
          <p:cNvPr id="8" name="Foliennummernplatzhalter 7"/>
          <p:cNvSpPr>
            <a:spLocks noGrp="1"/>
          </p:cNvSpPr>
          <p:nvPr>
            <p:ph type="sldNum" sz="quarter" idx="11"/>
          </p:nvPr>
        </p:nvSpPr>
        <p:spPr/>
        <p:txBody>
          <a:bodyPr/>
          <a:lstStyle/>
          <a:p>
            <a:r>
              <a:rPr lang="de-CH"/>
              <a:t>Seite </a:t>
            </a:r>
            <a:fld id="{A7D177B1-682A-4206-963F-0226912C8EC9}" type="slidenum">
              <a:rPr lang="de-CH" smtClean="0"/>
              <a:pPr/>
              <a:t>‹Nr.›</a:t>
            </a:fld>
            <a:endParaRPr lang="de-CH"/>
          </a:p>
        </p:txBody>
      </p:sp>
      <p:sp>
        <p:nvSpPr>
          <p:cNvPr id="4" name="Datumsplatzhalter 3"/>
          <p:cNvSpPr>
            <a:spLocks noGrp="1"/>
          </p:cNvSpPr>
          <p:nvPr>
            <p:ph type="dt" sz="half" idx="12"/>
          </p:nvPr>
        </p:nvSpPr>
        <p:spPr/>
        <p:txBody>
          <a:bodyPr/>
          <a:lstStyle/>
          <a:p>
            <a:r>
              <a:rPr lang="de-DE"/>
              <a:t>29. September 2018</a:t>
            </a:r>
            <a:endParaRPr lang="de-CH"/>
          </a:p>
        </p:txBody>
      </p:sp>
      <p:pic>
        <p:nvPicPr>
          <p:cNvPr id="5" name="Picture 2" descr="W:\160073_Scholtysik_PowerPoint_Template_UPK_Basel\Bilder\upk_logo_standard_rgb_DL.png">
            <a:extLst>
              <a:ext uri="{FF2B5EF4-FFF2-40B4-BE49-F238E27FC236}">
                <a16:creationId xmlns:a16="http://schemas.microsoft.com/office/drawing/2014/main" id="{BA6A45A4-2A5E-EA5D-46D9-5A0AE7D0FCC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19569" y="6381329"/>
            <a:ext cx="1226186" cy="216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160073_Scholtysik_PowerPoint_Template_UPK_Basel\Bilder\Logo_Uni_Basel_black_RGB_DL.png">
            <a:extLst>
              <a:ext uri="{FF2B5EF4-FFF2-40B4-BE49-F238E27FC236}">
                <a16:creationId xmlns:a16="http://schemas.microsoft.com/office/drawing/2014/main" id="{2E008F2E-5B45-27A6-5263-23E7A2A491D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36360" y="6381328"/>
            <a:ext cx="669207" cy="21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65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itat 23pt">
    <p:bg>
      <p:bgPr>
        <a:solidFill>
          <a:schemeClr val="accent2"/>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550863" y="2120157"/>
            <a:ext cx="11090275" cy="1800200"/>
          </a:xfrm>
        </p:spPr>
        <p:txBody>
          <a:bodyPr anchor="ctr" anchorCtr="0"/>
          <a:lstStyle>
            <a:lvl1pPr marL="0" indent="0" algn="ctr">
              <a:spcBef>
                <a:spcPts val="0"/>
              </a:spcBef>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Mastertextformat bearbeiten</a:t>
            </a:r>
          </a:p>
        </p:txBody>
      </p:sp>
      <p:sp>
        <p:nvSpPr>
          <p:cNvPr id="11" name="Textplatzhalter 10"/>
          <p:cNvSpPr>
            <a:spLocks noGrp="1"/>
          </p:cNvSpPr>
          <p:nvPr>
            <p:ph type="body" sz="quarter" idx="11"/>
          </p:nvPr>
        </p:nvSpPr>
        <p:spPr>
          <a:xfrm>
            <a:off x="550863" y="4047441"/>
            <a:ext cx="1109027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Mastertextformat bearbeiten</a:t>
            </a:r>
          </a:p>
        </p:txBody>
      </p:sp>
    </p:spTree>
    <p:extLst>
      <p:ext uri="{BB962C8B-B14F-4D97-AF65-F5344CB8AC3E}">
        <p14:creationId xmlns:p14="http://schemas.microsoft.com/office/powerpoint/2010/main" val="186226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itat 34pt">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550863" y="2120157"/>
            <a:ext cx="11090275" cy="1800200"/>
          </a:xfrm>
        </p:spPr>
        <p:txBody>
          <a:bodyPr anchor="ctr" anchorCtr="0"/>
          <a:lstStyle>
            <a:lvl1pPr marL="0" indent="0" algn="ctr">
              <a:spcBef>
                <a:spcPts val="0"/>
              </a:spcBef>
              <a:buNone/>
              <a:defRPr sz="34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Mastertextformat bearbeiten</a:t>
            </a:r>
          </a:p>
        </p:txBody>
      </p:sp>
      <p:sp>
        <p:nvSpPr>
          <p:cNvPr id="11" name="Textplatzhalter 10"/>
          <p:cNvSpPr>
            <a:spLocks noGrp="1"/>
          </p:cNvSpPr>
          <p:nvPr>
            <p:ph type="body" sz="quarter" idx="11"/>
          </p:nvPr>
        </p:nvSpPr>
        <p:spPr>
          <a:xfrm>
            <a:off x="550863" y="4047441"/>
            <a:ext cx="1109027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Mastertextformat bearbeiten</a:t>
            </a:r>
          </a:p>
        </p:txBody>
      </p:sp>
    </p:spTree>
    <p:extLst>
      <p:ext uri="{BB962C8B-B14F-4D97-AF65-F5344CB8AC3E}">
        <p14:creationId xmlns:p14="http://schemas.microsoft.com/office/powerpoint/2010/main" val="4682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seite pink">
    <p:bg>
      <p:bgPr>
        <a:solidFill>
          <a:schemeClr val="accent4"/>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550863" y="307210"/>
            <a:ext cx="1109027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Mastertextformat bearbeiten</a:t>
            </a:r>
          </a:p>
        </p:txBody>
      </p:sp>
    </p:spTree>
    <p:extLst>
      <p:ext uri="{BB962C8B-B14F-4D97-AF65-F5344CB8AC3E}">
        <p14:creationId xmlns:p14="http://schemas.microsoft.com/office/powerpoint/2010/main" val="180196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seite weiss">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550863" y="307210"/>
            <a:ext cx="1109027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Mastertextformat bearbeiten</a:t>
            </a:r>
          </a:p>
        </p:txBody>
      </p:sp>
    </p:spTree>
    <p:extLst>
      <p:ext uri="{BB962C8B-B14F-4D97-AF65-F5344CB8AC3E}">
        <p14:creationId xmlns:p14="http://schemas.microsoft.com/office/powerpoint/2010/main" val="353933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50863" y="308704"/>
            <a:ext cx="11090275" cy="900000"/>
          </a:xfrm>
          <a:prstGeom prst="rect">
            <a:avLst/>
          </a:prstGeom>
        </p:spPr>
        <p:txBody>
          <a:bodyPr vert="horz" lIns="0" tIns="0" rIns="0" bIns="0" rtlCol="0" anchor="t" anchorCtr="0">
            <a:noAutofit/>
          </a:bodyPr>
          <a:lstStyle/>
          <a:p>
            <a:r>
              <a:rPr lang="de-DE"/>
              <a:t>Titelmasterformat durch Klicken bearbeiten</a:t>
            </a:r>
            <a:endParaRPr lang="de-CH"/>
          </a:p>
        </p:txBody>
      </p:sp>
      <p:sp>
        <p:nvSpPr>
          <p:cNvPr id="3" name="Textplatzhalter 2"/>
          <p:cNvSpPr>
            <a:spLocks noGrp="1"/>
          </p:cNvSpPr>
          <p:nvPr>
            <p:ph type="body" idx="1"/>
          </p:nvPr>
        </p:nvSpPr>
        <p:spPr>
          <a:xfrm>
            <a:off x="550863" y="1412876"/>
            <a:ext cx="11090276" cy="4679950"/>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ußzeilenplatzhalter 4"/>
          <p:cNvSpPr>
            <a:spLocks noGrp="1"/>
          </p:cNvSpPr>
          <p:nvPr>
            <p:ph type="ftr" sz="quarter" idx="3"/>
          </p:nvPr>
        </p:nvSpPr>
        <p:spPr>
          <a:xfrm>
            <a:off x="3047471" y="6415200"/>
            <a:ext cx="3764789" cy="288000"/>
          </a:xfrm>
          <a:prstGeom prst="rect">
            <a:avLst/>
          </a:prstGeom>
        </p:spPr>
        <p:txBody>
          <a:bodyPr vert="horz" lIns="0" tIns="0" rIns="0" bIns="0" rtlCol="0" anchor="ctr"/>
          <a:lstStyle>
            <a:lvl1pPr algn="l">
              <a:defRPr sz="800">
                <a:solidFill>
                  <a:schemeClr val="tx1"/>
                </a:solidFill>
              </a:defRPr>
            </a:lvl1pPr>
          </a:lstStyle>
          <a:p>
            <a:r>
              <a:rPr lang="de-DE"/>
              <a:t>Vorname Name | Präsentationstitel</a:t>
            </a:r>
            <a:endParaRPr lang="de-CH"/>
          </a:p>
        </p:txBody>
      </p:sp>
      <p:sp>
        <p:nvSpPr>
          <p:cNvPr id="6" name="Foliennummernplatzhalter 5"/>
          <p:cNvSpPr>
            <a:spLocks noGrp="1"/>
          </p:cNvSpPr>
          <p:nvPr>
            <p:ph type="sldNum" sz="quarter" idx="4"/>
          </p:nvPr>
        </p:nvSpPr>
        <p:spPr>
          <a:xfrm>
            <a:off x="550863" y="6415428"/>
            <a:ext cx="768416" cy="288000"/>
          </a:xfrm>
          <a:prstGeom prst="rect">
            <a:avLst/>
          </a:prstGeom>
        </p:spPr>
        <p:txBody>
          <a:bodyPr vert="horz" lIns="0" tIns="0" rIns="0" bIns="0" rtlCol="0" anchor="ctr"/>
          <a:lstStyle>
            <a:lvl1pPr algn="l">
              <a:defRPr sz="800">
                <a:solidFill>
                  <a:schemeClr val="tx1"/>
                </a:solidFill>
              </a:defRPr>
            </a:lvl1pPr>
          </a:lstStyle>
          <a:p>
            <a:r>
              <a:rPr lang="de-CH"/>
              <a:t>Seite </a:t>
            </a:r>
            <a:fld id="{A7D177B1-682A-4206-963F-0226912C8EC9}" type="slidenum">
              <a:rPr lang="de-CH" smtClean="0"/>
              <a:pPr/>
              <a:t>‹Nr.›</a:t>
            </a:fld>
            <a:endParaRPr lang="de-CH"/>
          </a:p>
        </p:txBody>
      </p:sp>
      <p:sp>
        <p:nvSpPr>
          <p:cNvPr id="4" name="Datumsplatzhalter 3"/>
          <p:cNvSpPr>
            <a:spLocks noGrp="1"/>
          </p:cNvSpPr>
          <p:nvPr>
            <p:ph type="dt" sz="half" idx="2"/>
          </p:nvPr>
        </p:nvSpPr>
        <p:spPr>
          <a:xfrm>
            <a:off x="1511300" y="6415200"/>
            <a:ext cx="1440000" cy="288000"/>
          </a:xfrm>
          <a:prstGeom prst="rect">
            <a:avLst/>
          </a:prstGeom>
        </p:spPr>
        <p:txBody>
          <a:bodyPr vert="horz" lIns="0" tIns="0" rIns="0" bIns="0" rtlCol="0" anchor="ctr"/>
          <a:lstStyle>
            <a:lvl1pPr algn="l">
              <a:defRPr sz="800">
                <a:solidFill>
                  <a:schemeClr val="tx1"/>
                </a:solidFill>
              </a:defRPr>
            </a:lvl1pPr>
          </a:lstStyle>
          <a:p>
            <a:r>
              <a:rPr lang="de-DE"/>
              <a:t>29. September 2018</a:t>
            </a:r>
            <a:endParaRPr lang="de-CH"/>
          </a:p>
        </p:txBody>
      </p:sp>
    </p:spTree>
    <p:extLst>
      <p:ext uri="{BB962C8B-B14F-4D97-AF65-F5344CB8AC3E}">
        <p14:creationId xmlns:p14="http://schemas.microsoft.com/office/powerpoint/2010/main" val="111123084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p:txStyles>
    <p:titleStyle>
      <a:lvl1pPr algn="l" defTabSz="914400" rtl="0" eaLnBrk="1" latinLnBrk="0" hangingPunct="1">
        <a:spcBef>
          <a:spcPct val="0"/>
        </a:spcBef>
        <a:buNone/>
        <a:defRPr sz="2300" b="1" kern="1200">
          <a:solidFill>
            <a:schemeClr val="tx1"/>
          </a:solidFill>
          <a:latin typeface="+mj-lt"/>
          <a:ea typeface="+mj-ea"/>
          <a:cs typeface="+mj-cs"/>
        </a:defRPr>
      </a:lvl1pPr>
    </p:titleStyle>
    <p:bodyStyle>
      <a:lvl1pPr marL="133350"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1pPr>
      <a:lvl2pPr marL="407988" indent="-13970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2pPr>
      <a:lvl3pPr marL="674688"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949325" indent="-1428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214438" indent="-138113"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47" userDrawn="1">
          <p15:clr>
            <a:srgbClr val="F26B43"/>
          </p15:clr>
        </p15:guide>
        <p15:guide id="4" pos="73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feel-ok.ch/de_CH/jugendliche/themen/stress/start/entspannung/uebungen/spueren_koerperreise.cfm"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https://www.feel-ok.ch/de_CH/jugendliche/themen/stress/start/angst-mildern-ueberwinden/angst-mildern-ueberwinden.cf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3978" y="1013805"/>
            <a:ext cx="11090275" cy="1395488"/>
          </a:xfrm>
        </p:spPr>
        <p:txBody>
          <a:bodyPr/>
          <a:lstStyle/>
          <a:p>
            <a:r>
              <a:rPr lang="en-US" sz="4400">
                <a:solidFill>
                  <a:schemeClr val="tx2"/>
                </a:solidFill>
                <a:latin typeface="Aptos" pitchFamily="34" charset="0"/>
                <a:ea typeface="Aptos" pitchFamily="34" charset="-122"/>
                <a:cs typeface="Aptos" pitchFamily="34" charset="-120"/>
              </a:rPr>
              <a:t>Druck, Angst,</a:t>
            </a:r>
            <a:br>
              <a:rPr lang="en-US" sz="4400">
                <a:solidFill>
                  <a:schemeClr val="tx2"/>
                </a:solidFill>
              </a:rPr>
            </a:br>
            <a:r>
              <a:rPr lang="en-US" sz="4400" err="1">
                <a:solidFill>
                  <a:schemeClr val="tx2"/>
                </a:solidFill>
                <a:latin typeface="Aptos" pitchFamily="34" charset="0"/>
                <a:ea typeface="Aptos" pitchFamily="34" charset="-122"/>
                <a:cs typeface="Aptos" pitchFamily="34" charset="-120"/>
              </a:rPr>
              <a:t>Unsicherheit</a:t>
            </a:r>
            <a:r>
              <a:rPr lang="en-US" sz="4400">
                <a:solidFill>
                  <a:schemeClr val="tx2"/>
                </a:solidFill>
                <a:latin typeface="Aptos" pitchFamily="34" charset="0"/>
                <a:ea typeface="Aptos" pitchFamily="34" charset="-122"/>
                <a:cs typeface="Aptos" pitchFamily="34" charset="-120"/>
              </a:rPr>
              <a:t> – und </a:t>
            </a:r>
            <a:r>
              <a:rPr lang="en-US" sz="4400" err="1">
                <a:solidFill>
                  <a:schemeClr val="tx2"/>
                </a:solidFill>
                <a:latin typeface="Aptos" pitchFamily="34" charset="0"/>
                <a:ea typeface="Aptos" pitchFamily="34" charset="-122"/>
                <a:cs typeface="Aptos" pitchFamily="34" charset="-120"/>
              </a:rPr>
              <a:t>jetzt</a:t>
            </a:r>
            <a:r>
              <a:rPr lang="en-US" sz="4400">
                <a:solidFill>
                  <a:schemeClr val="tx2"/>
                </a:solidFill>
                <a:latin typeface="Aptos" pitchFamily="34" charset="0"/>
                <a:ea typeface="Aptos" pitchFamily="34" charset="-122"/>
                <a:cs typeface="Aptos" pitchFamily="34" charset="-120"/>
              </a:rPr>
              <a:t>?</a:t>
            </a:r>
            <a:endParaRPr lang="de-CH"/>
          </a:p>
        </p:txBody>
      </p:sp>
      <p:sp>
        <p:nvSpPr>
          <p:cNvPr id="3" name="Untertitel 2"/>
          <p:cNvSpPr>
            <a:spLocks noGrp="1"/>
          </p:cNvSpPr>
          <p:nvPr>
            <p:ph type="subTitle" idx="1"/>
          </p:nvPr>
        </p:nvSpPr>
        <p:spPr>
          <a:xfrm>
            <a:off x="534814" y="3620824"/>
            <a:ext cx="6480000" cy="540000"/>
          </a:xfrm>
        </p:spPr>
        <p:txBody>
          <a:bodyPr/>
          <a:lstStyle/>
          <a:p>
            <a:r>
              <a:rPr lang="de-CH"/>
              <a:t>Reinach redet</a:t>
            </a:r>
          </a:p>
        </p:txBody>
      </p:sp>
      <p:sp>
        <p:nvSpPr>
          <p:cNvPr id="4" name="Textplatzhalter 3"/>
          <p:cNvSpPr>
            <a:spLocks noGrp="1"/>
          </p:cNvSpPr>
          <p:nvPr>
            <p:ph type="body" sz="quarter" idx="12"/>
          </p:nvPr>
        </p:nvSpPr>
        <p:spPr/>
        <p:txBody>
          <a:bodyPr/>
          <a:lstStyle/>
          <a:p>
            <a:r>
              <a:rPr lang="de-CH"/>
              <a:t>Reinach, 23. April 2026</a:t>
            </a:r>
          </a:p>
        </p:txBody>
      </p:sp>
      <p:sp>
        <p:nvSpPr>
          <p:cNvPr id="5" name="Textplatzhalter 4"/>
          <p:cNvSpPr>
            <a:spLocks noGrp="1"/>
          </p:cNvSpPr>
          <p:nvPr>
            <p:ph type="body" sz="quarter" idx="13"/>
          </p:nvPr>
        </p:nvSpPr>
        <p:spPr>
          <a:xfrm>
            <a:off x="550862" y="6081552"/>
            <a:ext cx="5256189" cy="540000"/>
          </a:xfrm>
        </p:spPr>
        <p:txBody>
          <a:bodyPr/>
          <a:lstStyle/>
          <a:p>
            <a:r>
              <a:rPr lang="de-CH"/>
              <a:t>M. Sc. Muriel Barth, M. Sc. Ronja Zeugin</a:t>
            </a:r>
          </a:p>
          <a:p>
            <a:r>
              <a:rPr lang="de-CH"/>
              <a:t>Assistenzpsychologinnen Jugendforensik</a:t>
            </a:r>
          </a:p>
          <a:p>
            <a:r>
              <a:rPr lang="de-CH"/>
              <a:t>UPK Basel</a:t>
            </a:r>
          </a:p>
        </p:txBody>
      </p:sp>
      <p:pic>
        <p:nvPicPr>
          <p:cNvPr id="6" name="Picture 3" descr="V:\160073_Scholtysik_PowerPoint_Template_UPK_Basel\Bilder\UPK_illu_200_haende_rgb_DL.png">
            <a:extLst>
              <a:ext uri="{FF2B5EF4-FFF2-40B4-BE49-F238E27FC236}">
                <a16:creationId xmlns:a16="http://schemas.microsoft.com/office/drawing/2014/main" id="{F9785C37-0D82-892D-12DA-D14508F2A6E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857" t="28742" b="13297"/>
          <a:stretch/>
        </p:blipFill>
        <p:spPr bwMode="auto">
          <a:xfrm>
            <a:off x="7784712" y="6229"/>
            <a:ext cx="4191567" cy="22958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4">
            <a:extLst>
              <a:ext uri="{FF2B5EF4-FFF2-40B4-BE49-F238E27FC236}">
                <a16:creationId xmlns:a16="http://schemas.microsoft.com/office/drawing/2014/main" id="{355A2441-26A6-06C2-5B23-FC068DA55670}"/>
              </a:ext>
            </a:extLst>
          </p:cNvPr>
          <p:cNvSpPr/>
          <p:nvPr/>
        </p:nvSpPr>
        <p:spPr>
          <a:xfrm>
            <a:off x="558171" y="2714944"/>
            <a:ext cx="4389120" cy="365760"/>
          </a:xfrm>
          <a:prstGeom prst="rect">
            <a:avLst/>
          </a:prstGeom>
          <a:noFill/>
          <a:ln/>
        </p:spPr>
        <p:txBody>
          <a:bodyPr wrap="square" lIns="0" tIns="0" rIns="0" bIns="0" rtlCol="0" anchor="ctr"/>
          <a:lstStyle/>
          <a:p>
            <a:pPr marL="0" indent="0">
              <a:buNone/>
            </a:pPr>
            <a:r>
              <a:rPr lang="en-US" sz="2000">
                <a:solidFill>
                  <a:srgbClr val="0070C0"/>
                </a:solidFill>
                <a:latin typeface="Aptos" pitchFamily="34" charset="0"/>
                <a:ea typeface="Aptos" pitchFamily="34" charset="-122"/>
                <a:cs typeface="Aptos" pitchFamily="34" charset="-120"/>
              </a:rPr>
              <a:t>Wo </a:t>
            </a:r>
            <a:r>
              <a:rPr lang="en-US" sz="2000" err="1">
                <a:solidFill>
                  <a:srgbClr val="0070C0"/>
                </a:solidFill>
                <a:latin typeface="Aptos" pitchFamily="34" charset="0"/>
                <a:ea typeface="Aptos" pitchFamily="34" charset="-122"/>
                <a:cs typeface="Aptos" pitchFamily="34" charset="-120"/>
              </a:rPr>
              <a:t>Eltern</a:t>
            </a:r>
            <a:r>
              <a:rPr lang="en-US" sz="2000">
                <a:solidFill>
                  <a:srgbClr val="0070C0"/>
                </a:solidFill>
                <a:latin typeface="Aptos" pitchFamily="34" charset="0"/>
                <a:ea typeface="Aptos" pitchFamily="34" charset="-122"/>
                <a:cs typeface="Aptos" pitchFamily="34" charset="-120"/>
              </a:rPr>
              <a:t> und Kinder </a:t>
            </a:r>
            <a:r>
              <a:rPr lang="en-US" sz="2000" err="1">
                <a:solidFill>
                  <a:srgbClr val="0070C0"/>
                </a:solidFill>
                <a:latin typeface="Aptos" pitchFamily="34" charset="0"/>
                <a:ea typeface="Aptos" pitchFamily="34" charset="-122"/>
                <a:cs typeface="Aptos" pitchFamily="34" charset="-120"/>
              </a:rPr>
              <a:t>Hilfe</a:t>
            </a:r>
            <a:r>
              <a:rPr lang="en-US" sz="2000">
                <a:solidFill>
                  <a:srgbClr val="0070C0"/>
                </a:solidFill>
                <a:latin typeface="Aptos" pitchFamily="34" charset="0"/>
                <a:ea typeface="Aptos" pitchFamily="34" charset="-122"/>
                <a:cs typeface="Aptos" pitchFamily="34" charset="-120"/>
              </a:rPr>
              <a:t> </a:t>
            </a:r>
            <a:r>
              <a:rPr lang="en-US" sz="2000" err="1">
                <a:solidFill>
                  <a:srgbClr val="0070C0"/>
                </a:solidFill>
                <a:latin typeface="Aptos" pitchFamily="34" charset="0"/>
                <a:ea typeface="Aptos" pitchFamily="34" charset="-122"/>
                <a:cs typeface="Aptos" pitchFamily="34" charset="-120"/>
              </a:rPr>
              <a:t>finden</a:t>
            </a:r>
            <a:endParaRPr lang="en-US" sz="2000">
              <a:solidFill>
                <a:srgbClr val="0070C0"/>
              </a:solidFill>
            </a:endParaRPr>
          </a:p>
        </p:txBody>
      </p:sp>
    </p:spTree>
    <p:extLst>
      <p:ext uri="{BB962C8B-B14F-4D97-AF65-F5344CB8AC3E}">
        <p14:creationId xmlns:p14="http://schemas.microsoft.com/office/powerpoint/2010/main" val="325612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2EE3-BF2C-2CC5-38BF-CF2E1677C30D}"/>
              </a:ext>
            </a:extLst>
          </p:cNvPr>
          <p:cNvSpPr>
            <a:spLocks noGrp="1"/>
          </p:cNvSpPr>
          <p:nvPr>
            <p:ph type="title"/>
          </p:nvPr>
        </p:nvSpPr>
        <p:spPr/>
        <p:txBody>
          <a:bodyPr/>
          <a:lstStyle/>
          <a:p>
            <a:r>
              <a:rPr lang="en-US" err="1"/>
              <a:t>Achtsamkeit</a:t>
            </a:r>
            <a:r>
              <a:rPr lang="en-US"/>
              <a:t> und </a:t>
            </a:r>
            <a:r>
              <a:rPr lang="en-US" err="1"/>
              <a:t>Akzeptanz</a:t>
            </a:r>
            <a:r>
              <a:rPr lang="en-US"/>
              <a:t> – </a:t>
            </a:r>
            <a:r>
              <a:rPr lang="en-US" err="1"/>
              <a:t>ein</a:t>
            </a:r>
            <a:r>
              <a:rPr lang="en-US"/>
              <a:t> </a:t>
            </a:r>
            <a:r>
              <a:rPr lang="en-US" err="1"/>
              <a:t>Leitfaden</a:t>
            </a:r>
          </a:p>
        </p:txBody>
      </p:sp>
      <p:sp>
        <p:nvSpPr>
          <p:cNvPr id="3" name="Content Placeholder 2">
            <a:extLst>
              <a:ext uri="{FF2B5EF4-FFF2-40B4-BE49-F238E27FC236}">
                <a16:creationId xmlns:a16="http://schemas.microsoft.com/office/drawing/2014/main" id="{6EEE15A9-5DE1-CD27-24B2-70423016F6B1}"/>
              </a:ext>
            </a:extLst>
          </p:cNvPr>
          <p:cNvSpPr>
            <a:spLocks noGrp="1"/>
          </p:cNvSpPr>
          <p:nvPr>
            <p:ph idx="1"/>
          </p:nvPr>
        </p:nvSpPr>
        <p:spPr>
          <a:xfrm>
            <a:off x="396403" y="619984"/>
            <a:ext cx="11090276" cy="4752429"/>
          </a:xfrm>
        </p:spPr>
        <p:txBody>
          <a:bodyPr vert="horz" lIns="0" tIns="0" rIns="0" bIns="0" rtlCol="0" anchor="t">
            <a:noAutofit/>
          </a:bodyPr>
          <a:lstStyle/>
          <a:p>
            <a:endParaRPr lang="en-US" sz="1600">
              <a:cs typeface="Arial"/>
            </a:endParaRPr>
          </a:p>
          <a:p>
            <a:r>
              <a:rPr lang="en-US" sz="1600">
                <a:cs typeface="Arial"/>
              </a:rPr>
              <a:t>Kein </a:t>
            </a:r>
            <a:r>
              <a:rPr lang="en-US" sz="1600" err="1">
                <a:cs typeface="Arial"/>
              </a:rPr>
              <a:t>Zaubertrick</a:t>
            </a:r>
            <a:r>
              <a:rPr lang="en-US" sz="1600">
                <a:cs typeface="Arial"/>
              </a:rPr>
              <a:t> - </a:t>
            </a:r>
            <a:r>
              <a:rPr lang="en-US" sz="1600" err="1">
                <a:cs typeface="Arial"/>
              </a:rPr>
              <a:t>Übung</a:t>
            </a:r>
            <a:r>
              <a:rPr lang="en-US" sz="1600">
                <a:cs typeface="Arial"/>
              </a:rPr>
              <a:t>, Geduld und </a:t>
            </a:r>
            <a:r>
              <a:rPr lang="en-US" sz="1600" err="1">
                <a:cs typeface="Arial"/>
              </a:rPr>
              <a:t>Wiederholung</a:t>
            </a:r>
            <a:r>
              <a:rPr lang="en-US" sz="1600">
                <a:cs typeface="Arial"/>
              </a:rPr>
              <a:t>! </a:t>
            </a:r>
            <a:endParaRPr lang="en-US">
              <a:cs typeface="Arial"/>
            </a:endParaRPr>
          </a:p>
          <a:p>
            <a:endParaRPr lang="en-US" sz="1600">
              <a:cs typeface="Arial"/>
            </a:endParaRPr>
          </a:p>
          <a:p>
            <a:pPr>
              <a:lnSpc>
                <a:spcPct val="150000"/>
              </a:lnSpc>
            </a:pPr>
            <a:r>
              <a:rPr lang="en-US" sz="1600">
                <a:cs typeface="Arial"/>
              </a:rPr>
              <a:t>Die Angst </a:t>
            </a:r>
            <a:r>
              <a:rPr lang="en-US" sz="1600" err="1">
                <a:cs typeface="Arial"/>
              </a:rPr>
              <a:t>akzeptieren</a:t>
            </a:r>
            <a:r>
              <a:rPr lang="en-US" sz="1600">
                <a:cs typeface="Arial"/>
              </a:rPr>
              <a:t>: </a:t>
            </a:r>
          </a:p>
          <a:p>
            <a:pPr marL="407670" lvl="1">
              <a:lnSpc>
                <a:spcPct val="150000"/>
              </a:lnSpc>
              <a:buFont typeface="Courier New,monospace" panose="020B0604020202020204" pitchFamily="34" charset="0"/>
              <a:buChar char="o"/>
            </a:pPr>
            <a:r>
              <a:rPr lang="en-US" sz="1600">
                <a:highlight>
                  <a:srgbClr val="FFFFFF"/>
                </a:highlight>
                <a:ea typeface="+mn-lt"/>
                <a:cs typeface="+mn-lt"/>
              </a:rPr>
              <a:t>«Ich </a:t>
            </a:r>
            <a:r>
              <a:rPr lang="en-US" sz="1600" err="1">
                <a:highlight>
                  <a:srgbClr val="FFFFFF"/>
                </a:highlight>
                <a:ea typeface="+mn-lt"/>
                <a:cs typeface="+mn-lt"/>
              </a:rPr>
              <a:t>erlaube</a:t>
            </a:r>
            <a:r>
              <a:rPr lang="en-US" sz="1600">
                <a:highlight>
                  <a:srgbClr val="FFFFFF"/>
                </a:highlight>
                <a:ea typeface="+mn-lt"/>
                <a:cs typeface="+mn-lt"/>
              </a:rPr>
              <a:t> mir, Angst </a:t>
            </a:r>
            <a:r>
              <a:rPr lang="en-US" sz="1600" err="1">
                <a:highlight>
                  <a:srgbClr val="FFFFFF"/>
                </a:highlight>
                <a:ea typeface="+mn-lt"/>
                <a:cs typeface="+mn-lt"/>
              </a:rPr>
              <a:t>zu</a:t>
            </a:r>
            <a:r>
              <a:rPr lang="en-US" sz="1600">
                <a:highlight>
                  <a:srgbClr val="FFFFFF"/>
                </a:highlight>
                <a:ea typeface="+mn-lt"/>
                <a:cs typeface="+mn-lt"/>
              </a:rPr>
              <a:t> </a:t>
            </a:r>
            <a:r>
              <a:rPr lang="en-US" sz="1600" err="1">
                <a:highlight>
                  <a:srgbClr val="FFFFFF"/>
                </a:highlight>
                <a:ea typeface="+mn-lt"/>
                <a:cs typeface="+mn-lt"/>
              </a:rPr>
              <a:t>haben</a:t>
            </a:r>
            <a:r>
              <a:rPr lang="en-US" sz="1600">
                <a:highlight>
                  <a:srgbClr val="FFFFFF"/>
                </a:highlight>
                <a:ea typeface="+mn-lt"/>
                <a:cs typeface="+mn-lt"/>
              </a:rPr>
              <a:t>», «Ich </a:t>
            </a:r>
            <a:r>
              <a:rPr lang="en-US" sz="1600" err="1">
                <a:highlight>
                  <a:srgbClr val="FFFFFF"/>
                </a:highlight>
                <a:ea typeface="+mn-lt"/>
                <a:cs typeface="+mn-lt"/>
              </a:rPr>
              <a:t>habe</a:t>
            </a:r>
            <a:r>
              <a:rPr lang="en-US" sz="1600">
                <a:highlight>
                  <a:srgbClr val="FFFFFF"/>
                </a:highlight>
                <a:ea typeface="+mn-lt"/>
                <a:cs typeface="+mn-lt"/>
              </a:rPr>
              <a:t> das Recht, Angst </a:t>
            </a:r>
            <a:r>
              <a:rPr lang="en-US" sz="1600" err="1">
                <a:highlight>
                  <a:srgbClr val="FFFFFF"/>
                </a:highlight>
                <a:ea typeface="+mn-lt"/>
                <a:cs typeface="+mn-lt"/>
              </a:rPr>
              <a:t>zu</a:t>
            </a:r>
            <a:r>
              <a:rPr lang="en-US" sz="1600">
                <a:highlight>
                  <a:srgbClr val="FFFFFF"/>
                </a:highlight>
                <a:ea typeface="+mn-lt"/>
                <a:cs typeface="+mn-lt"/>
              </a:rPr>
              <a:t> </a:t>
            </a:r>
            <a:r>
              <a:rPr lang="en-US" sz="1600" err="1">
                <a:highlight>
                  <a:srgbClr val="FFFFFF"/>
                </a:highlight>
                <a:ea typeface="+mn-lt"/>
                <a:cs typeface="+mn-lt"/>
              </a:rPr>
              <a:t>haben</a:t>
            </a:r>
            <a:r>
              <a:rPr lang="en-US" sz="1600">
                <a:highlight>
                  <a:srgbClr val="FFFFFF"/>
                </a:highlight>
                <a:ea typeface="+mn-lt"/>
                <a:cs typeface="+mn-lt"/>
              </a:rPr>
              <a:t>» </a:t>
            </a:r>
            <a:r>
              <a:rPr lang="en-US" sz="1600" err="1">
                <a:highlight>
                  <a:srgbClr val="FFFFFF"/>
                </a:highlight>
                <a:ea typeface="+mn-lt"/>
                <a:cs typeface="+mn-lt"/>
              </a:rPr>
              <a:t>oder</a:t>
            </a:r>
            <a:r>
              <a:rPr lang="en-US" sz="1600">
                <a:highlight>
                  <a:srgbClr val="FFFFFF"/>
                </a:highlight>
                <a:ea typeface="+mn-lt"/>
                <a:cs typeface="+mn-lt"/>
              </a:rPr>
              <a:t> </a:t>
            </a:r>
            <a:endParaRPr lang="en-US" sz="1600">
              <a:ea typeface="+mn-lt"/>
              <a:cs typeface="+mn-lt"/>
            </a:endParaRPr>
          </a:p>
          <a:p>
            <a:pPr marL="267970" lvl="1" indent="0">
              <a:lnSpc>
                <a:spcPct val="150000"/>
              </a:lnSpc>
              <a:buNone/>
            </a:pPr>
            <a:r>
              <a:rPr lang="en-US" sz="1600">
                <a:highlight>
                  <a:srgbClr val="FFFFFF"/>
                </a:highlight>
                <a:ea typeface="+mn-lt"/>
                <a:cs typeface="+mn-lt"/>
              </a:rPr>
              <a:t> «Ich </a:t>
            </a:r>
            <a:r>
              <a:rPr lang="en-US" sz="1600" err="1">
                <a:highlight>
                  <a:srgbClr val="FFFFFF"/>
                </a:highlight>
                <a:ea typeface="+mn-lt"/>
                <a:cs typeface="+mn-lt"/>
              </a:rPr>
              <a:t>lasse</a:t>
            </a:r>
            <a:r>
              <a:rPr lang="en-US" sz="1600">
                <a:highlight>
                  <a:srgbClr val="FFFFFF"/>
                </a:highlight>
                <a:ea typeface="+mn-lt"/>
                <a:cs typeface="+mn-lt"/>
              </a:rPr>
              <a:t> </a:t>
            </a:r>
            <a:r>
              <a:rPr lang="en-US" sz="1600" err="1">
                <a:highlight>
                  <a:srgbClr val="FFFFFF"/>
                </a:highlight>
                <a:ea typeface="+mn-lt"/>
                <a:cs typeface="+mn-lt"/>
              </a:rPr>
              <a:t>zu</a:t>
            </a:r>
            <a:r>
              <a:rPr lang="en-US" sz="1600">
                <a:highlight>
                  <a:srgbClr val="FFFFFF"/>
                </a:highlight>
                <a:ea typeface="+mn-lt"/>
                <a:cs typeface="+mn-lt"/>
              </a:rPr>
              <a:t>, </a:t>
            </a:r>
            <a:r>
              <a:rPr lang="en-US" sz="1600" err="1">
                <a:highlight>
                  <a:srgbClr val="FFFFFF"/>
                </a:highlight>
                <a:ea typeface="+mn-lt"/>
                <a:cs typeface="+mn-lt"/>
              </a:rPr>
              <a:t>dass</a:t>
            </a:r>
            <a:r>
              <a:rPr lang="en-US" sz="1600">
                <a:highlight>
                  <a:srgbClr val="FFFFFF"/>
                </a:highlight>
                <a:ea typeface="+mn-lt"/>
                <a:cs typeface="+mn-lt"/>
              </a:rPr>
              <a:t> ich Angst </a:t>
            </a:r>
            <a:r>
              <a:rPr lang="en-US" sz="1600" err="1">
                <a:highlight>
                  <a:srgbClr val="FFFFFF"/>
                </a:highlight>
                <a:ea typeface="+mn-lt"/>
                <a:cs typeface="+mn-lt"/>
              </a:rPr>
              <a:t>habe</a:t>
            </a:r>
            <a:r>
              <a:rPr lang="en-US" sz="1600">
                <a:highlight>
                  <a:srgbClr val="FFFFFF"/>
                </a:highlight>
                <a:ea typeface="+mn-lt"/>
                <a:cs typeface="+mn-lt"/>
              </a:rPr>
              <a:t>».</a:t>
            </a:r>
            <a:endParaRPr lang="en-US" sz="1600">
              <a:ea typeface="+mn-lt"/>
              <a:cs typeface="+mn-lt"/>
            </a:endParaRPr>
          </a:p>
          <a:p>
            <a:pPr marL="407670" lvl="1">
              <a:lnSpc>
                <a:spcPct val="150000"/>
              </a:lnSpc>
              <a:buFont typeface="Courier New,monospace" panose="020B0604020202020204" pitchFamily="34" charset="0"/>
              <a:buChar char="o"/>
            </a:pPr>
            <a:r>
              <a:rPr lang="en-US" sz="1600">
                <a:highlight>
                  <a:srgbClr val="FFFFFF"/>
                </a:highlight>
                <a:ea typeface="+mn-lt"/>
                <a:cs typeface="+mn-lt"/>
              </a:rPr>
              <a:t>Dies </a:t>
            </a:r>
            <a:r>
              <a:rPr lang="en-US" sz="1600" err="1">
                <a:highlight>
                  <a:srgbClr val="FFFFFF"/>
                </a:highlight>
                <a:ea typeface="+mn-lt"/>
                <a:cs typeface="+mn-lt"/>
              </a:rPr>
              <a:t>nimmt</a:t>
            </a:r>
            <a:r>
              <a:rPr lang="en-US" sz="1600">
                <a:highlight>
                  <a:srgbClr val="FFFFFF"/>
                </a:highlight>
                <a:ea typeface="+mn-lt"/>
                <a:cs typeface="+mn-lt"/>
              </a:rPr>
              <a:t> die Scham und </a:t>
            </a:r>
            <a:r>
              <a:rPr lang="en-US" sz="1600" err="1">
                <a:highlight>
                  <a:srgbClr val="FFFFFF"/>
                </a:highlight>
                <a:ea typeface="+mn-lt"/>
                <a:cs typeface="+mn-lt"/>
              </a:rPr>
              <a:t>kann</a:t>
            </a:r>
            <a:r>
              <a:rPr lang="en-US" sz="1600">
                <a:highlight>
                  <a:srgbClr val="FFFFFF"/>
                </a:highlight>
                <a:ea typeface="+mn-lt"/>
                <a:cs typeface="+mn-lt"/>
              </a:rPr>
              <a:t> </a:t>
            </a:r>
            <a:r>
              <a:rPr lang="en-US" sz="1600" err="1">
                <a:highlight>
                  <a:srgbClr val="FFFFFF"/>
                </a:highlight>
                <a:ea typeface="+mn-lt"/>
                <a:cs typeface="+mn-lt"/>
              </a:rPr>
              <a:t>entlasten</a:t>
            </a:r>
            <a:r>
              <a:rPr lang="en-US" sz="1600">
                <a:highlight>
                  <a:srgbClr val="FFFFFF"/>
                </a:highlight>
                <a:ea typeface="+mn-lt"/>
                <a:cs typeface="+mn-lt"/>
              </a:rPr>
              <a:t>. </a:t>
            </a:r>
            <a:endParaRPr lang="en-US" sz="1600">
              <a:cs typeface="Arial"/>
            </a:endParaRPr>
          </a:p>
          <a:p>
            <a:pPr>
              <a:lnSpc>
                <a:spcPct val="150000"/>
              </a:lnSpc>
            </a:pPr>
            <a:r>
              <a:rPr lang="en-US" sz="1600">
                <a:ea typeface="+mn-lt"/>
                <a:cs typeface="+mn-lt"/>
              </a:rPr>
              <a:t>Die Angst </a:t>
            </a:r>
            <a:r>
              <a:rPr lang="en-US" sz="1600" err="1">
                <a:ea typeface="+mn-lt"/>
                <a:cs typeface="+mn-lt"/>
              </a:rPr>
              <a:t>beobachten</a:t>
            </a:r>
            <a:r>
              <a:rPr lang="en-US" sz="1600">
                <a:ea typeface="+mn-lt"/>
                <a:cs typeface="+mn-lt"/>
              </a:rPr>
              <a:t> </a:t>
            </a:r>
            <a:r>
              <a:rPr lang="en-US" sz="1600" err="1">
                <a:ea typeface="+mn-lt"/>
                <a:cs typeface="+mn-lt"/>
              </a:rPr>
              <a:t>ohne</a:t>
            </a:r>
            <a:r>
              <a:rPr lang="en-US" sz="1600">
                <a:ea typeface="+mn-lt"/>
                <a:cs typeface="+mn-lt"/>
              </a:rPr>
              <a:t> </a:t>
            </a:r>
            <a:r>
              <a:rPr lang="en-US" sz="1600" err="1">
                <a:ea typeface="+mn-lt"/>
                <a:cs typeface="+mn-lt"/>
              </a:rPr>
              <a:t>zu</a:t>
            </a:r>
            <a:r>
              <a:rPr lang="en-US" sz="1600">
                <a:ea typeface="+mn-lt"/>
                <a:cs typeface="+mn-lt"/>
              </a:rPr>
              <a:t> </a:t>
            </a:r>
            <a:r>
              <a:rPr lang="en-US" sz="1600" err="1">
                <a:ea typeface="+mn-lt"/>
                <a:cs typeface="+mn-lt"/>
              </a:rPr>
              <a:t>bewerten</a:t>
            </a:r>
            <a:r>
              <a:rPr lang="en-US" sz="1600">
                <a:ea typeface="+mn-lt"/>
                <a:cs typeface="+mn-lt"/>
              </a:rPr>
              <a:t>:</a:t>
            </a:r>
          </a:p>
          <a:p>
            <a:pPr marL="407670" lvl="1">
              <a:lnSpc>
                <a:spcPct val="150000"/>
              </a:lnSpc>
              <a:buFont typeface="Courier New" panose="020B0604020202020204" pitchFamily="34" charset="0"/>
              <a:buChar char="o"/>
            </a:pPr>
            <a:r>
              <a:rPr lang="en-US" sz="1600">
                <a:highlight>
                  <a:srgbClr val="FFFFFF"/>
                </a:highlight>
                <a:ea typeface="+mn-lt"/>
                <a:cs typeface="+mn-lt"/>
              </a:rPr>
              <a:t>«Meine Angst </a:t>
            </a:r>
            <a:r>
              <a:rPr lang="en-US" sz="1600" err="1">
                <a:highlight>
                  <a:srgbClr val="FFFFFF"/>
                </a:highlight>
                <a:ea typeface="+mn-lt"/>
                <a:cs typeface="+mn-lt"/>
              </a:rPr>
              <a:t>ist</a:t>
            </a:r>
            <a:r>
              <a:rPr lang="en-US" sz="1600">
                <a:highlight>
                  <a:srgbClr val="FFFFFF"/>
                </a:highlight>
                <a:ea typeface="+mn-lt"/>
                <a:cs typeface="+mn-lt"/>
              </a:rPr>
              <a:t> </a:t>
            </a:r>
            <a:r>
              <a:rPr lang="en-US" sz="1600" err="1">
                <a:highlight>
                  <a:srgbClr val="FFFFFF"/>
                </a:highlight>
                <a:ea typeface="+mn-lt"/>
                <a:cs typeface="+mn-lt"/>
              </a:rPr>
              <a:t>wie</a:t>
            </a:r>
            <a:r>
              <a:rPr lang="en-US" sz="1600">
                <a:highlight>
                  <a:srgbClr val="FFFFFF"/>
                </a:highlight>
                <a:ea typeface="+mn-lt"/>
                <a:cs typeface="+mn-lt"/>
              </a:rPr>
              <a:t> </a:t>
            </a:r>
            <a:r>
              <a:rPr lang="en-US" sz="1600" err="1">
                <a:highlight>
                  <a:srgbClr val="FFFFFF"/>
                </a:highlight>
                <a:ea typeface="+mn-lt"/>
                <a:cs typeface="+mn-lt"/>
              </a:rPr>
              <a:t>eine</a:t>
            </a:r>
            <a:r>
              <a:rPr lang="en-US" sz="1600">
                <a:highlight>
                  <a:srgbClr val="FFFFFF"/>
                </a:highlight>
                <a:ea typeface="+mn-lt"/>
                <a:cs typeface="+mn-lt"/>
              </a:rPr>
              <a:t> Wolke am Himmel. Ich </a:t>
            </a:r>
            <a:r>
              <a:rPr lang="en-US" sz="1600" err="1">
                <a:highlight>
                  <a:srgbClr val="FFFFFF"/>
                </a:highlight>
                <a:ea typeface="+mn-lt"/>
                <a:cs typeface="+mn-lt"/>
              </a:rPr>
              <a:t>beobachte</a:t>
            </a:r>
            <a:r>
              <a:rPr lang="en-US" sz="1600">
                <a:highlight>
                  <a:srgbClr val="FFFFFF"/>
                </a:highlight>
                <a:ea typeface="+mn-lt"/>
                <a:cs typeface="+mn-lt"/>
              </a:rPr>
              <a:t> </a:t>
            </a:r>
            <a:r>
              <a:rPr lang="en-US" sz="1600" err="1">
                <a:highlight>
                  <a:srgbClr val="FFFFFF"/>
                </a:highlight>
                <a:ea typeface="+mn-lt"/>
                <a:cs typeface="+mn-lt"/>
              </a:rPr>
              <a:t>sie</a:t>
            </a:r>
            <a:r>
              <a:rPr lang="en-US" sz="1600">
                <a:highlight>
                  <a:srgbClr val="FFFFFF"/>
                </a:highlight>
                <a:ea typeface="+mn-lt"/>
                <a:cs typeface="+mn-lt"/>
              </a:rPr>
              <a:t> </a:t>
            </a:r>
            <a:r>
              <a:rPr lang="en-US" sz="1600" err="1">
                <a:highlight>
                  <a:srgbClr val="FFFFFF"/>
                </a:highlight>
                <a:ea typeface="+mn-lt"/>
                <a:cs typeface="+mn-lt"/>
              </a:rPr>
              <a:t>nur</a:t>
            </a:r>
            <a:r>
              <a:rPr lang="en-US" sz="1600">
                <a:highlight>
                  <a:srgbClr val="FFFFFF"/>
                </a:highlight>
                <a:ea typeface="+mn-lt"/>
                <a:cs typeface="+mn-lt"/>
              </a:rPr>
              <a:t>. Ich </a:t>
            </a:r>
            <a:r>
              <a:rPr lang="en-US" sz="1600" err="1">
                <a:highlight>
                  <a:srgbClr val="FFFFFF"/>
                </a:highlight>
                <a:ea typeface="+mn-lt"/>
                <a:cs typeface="+mn-lt"/>
              </a:rPr>
              <a:t>bewerte</a:t>
            </a:r>
            <a:r>
              <a:rPr lang="en-US" sz="1600">
                <a:highlight>
                  <a:srgbClr val="FFFFFF"/>
                </a:highlight>
                <a:ea typeface="+mn-lt"/>
                <a:cs typeface="+mn-lt"/>
              </a:rPr>
              <a:t> </a:t>
            </a:r>
            <a:r>
              <a:rPr lang="en-US" sz="1600" err="1">
                <a:highlight>
                  <a:srgbClr val="FFFFFF"/>
                </a:highlight>
                <a:ea typeface="+mn-lt"/>
                <a:cs typeface="+mn-lt"/>
              </a:rPr>
              <a:t>sie</a:t>
            </a:r>
            <a:r>
              <a:rPr lang="en-US" sz="1600">
                <a:highlight>
                  <a:srgbClr val="FFFFFF"/>
                </a:highlight>
                <a:ea typeface="+mn-lt"/>
                <a:cs typeface="+mn-lt"/>
              </a:rPr>
              <a:t> nicht. Sie </a:t>
            </a:r>
            <a:r>
              <a:rPr lang="en-US" sz="1600" err="1">
                <a:highlight>
                  <a:srgbClr val="FFFFFF"/>
                </a:highlight>
                <a:ea typeface="+mn-lt"/>
                <a:cs typeface="+mn-lt"/>
              </a:rPr>
              <a:t>ist</a:t>
            </a:r>
            <a:r>
              <a:rPr lang="en-US" sz="1600">
                <a:highlight>
                  <a:srgbClr val="FFFFFF"/>
                </a:highlight>
                <a:ea typeface="+mn-lt"/>
                <a:cs typeface="+mn-lt"/>
              </a:rPr>
              <a:t> </a:t>
            </a:r>
            <a:r>
              <a:rPr lang="en-US" sz="1600" err="1">
                <a:highlight>
                  <a:srgbClr val="FFFFFF"/>
                </a:highlight>
                <a:ea typeface="+mn-lt"/>
                <a:cs typeface="+mn-lt"/>
              </a:rPr>
              <a:t>einfach</a:t>
            </a:r>
            <a:r>
              <a:rPr lang="en-US" sz="1600">
                <a:highlight>
                  <a:srgbClr val="FFFFFF"/>
                </a:highlight>
                <a:ea typeface="+mn-lt"/>
                <a:cs typeface="+mn-lt"/>
              </a:rPr>
              <a:t> da»</a:t>
            </a:r>
            <a:endParaRPr lang="en-US" sz="1600">
              <a:cs typeface="Arial"/>
            </a:endParaRPr>
          </a:p>
          <a:p>
            <a:pPr>
              <a:lnSpc>
                <a:spcPct val="150000"/>
              </a:lnSpc>
            </a:pPr>
            <a:r>
              <a:rPr lang="en-US" sz="1600" err="1">
                <a:cs typeface="Arial"/>
              </a:rPr>
              <a:t>Im</a:t>
            </a:r>
            <a:r>
              <a:rPr lang="en-US" sz="1600">
                <a:cs typeface="Arial"/>
              </a:rPr>
              <a:t> Hier und </a:t>
            </a:r>
            <a:r>
              <a:rPr lang="en-US" sz="1600" err="1">
                <a:cs typeface="Arial"/>
              </a:rPr>
              <a:t>Jetzt</a:t>
            </a:r>
            <a:r>
              <a:rPr lang="en-US" sz="1600">
                <a:cs typeface="Arial"/>
              </a:rPr>
              <a:t> </a:t>
            </a:r>
            <a:r>
              <a:rPr lang="en-US" sz="1600" err="1">
                <a:cs typeface="Arial"/>
              </a:rPr>
              <a:t>bleiben</a:t>
            </a:r>
            <a:r>
              <a:rPr lang="en-US" sz="1600">
                <a:cs typeface="Arial"/>
              </a:rPr>
              <a:t>: </a:t>
            </a:r>
          </a:p>
          <a:p>
            <a:pPr marL="407670" lvl="1">
              <a:lnSpc>
                <a:spcPct val="150000"/>
              </a:lnSpc>
              <a:buFont typeface="Courier New" panose="020B0604020202020204" pitchFamily="34" charset="0"/>
              <a:buChar char="o"/>
            </a:pPr>
            <a:r>
              <a:rPr lang="en-US" sz="1600" err="1">
                <a:cs typeface="Arial"/>
              </a:rPr>
              <a:t>Achtsamkeitstechniken</a:t>
            </a:r>
            <a:r>
              <a:rPr lang="en-US" sz="1600">
                <a:cs typeface="Arial"/>
              </a:rPr>
              <a:t> </a:t>
            </a:r>
            <a:r>
              <a:rPr lang="en-US" sz="1600" err="1">
                <a:cs typeface="Arial"/>
              </a:rPr>
              <a:t>anwenden</a:t>
            </a:r>
            <a:endParaRPr lang="en-US" sz="1600">
              <a:cs typeface="Arial"/>
            </a:endParaRPr>
          </a:p>
          <a:p>
            <a:pPr marL="407670" lvl="1">
              <a:lnSpc>
                <a:spcPct val="150000"/>
              </a:lnSpc>
              <a:buFont typeface="Courier New" panose="020B0604020202020204" pitchFamily="34" charset="0"/>
              <a:buChar char="o"/>
            </a:pPr>
            <a:r>
              <a:rPr lang="en-US" sz="1600" err="1">
                <a:cs typeface="Arial"/>
              </a:rPr>
              <a:t>Atemübung</a:t>
            </a:r>
            <a:r>
              <a:rPr lang="en-US" sz="1600">
                <a:cs typeface="Arial"/>
              </a:rPr>
              <a:t>, </a:t>
            </a:r>
            <a:r>
              <a:rPr lang="en-US" sz="1600" err="1">
                <a:highlight>
                  <a:srgbClr val="FFFFFF"/>
                </a:highlight>
                <a:ea typeface="+mn-lt"/>
                <a:cs typeface="+mn-lt"/>
              </a:rPr>
              <a:t>aufmerksames</a:t>
            </a:r>
            <a:r>
              <a:rPr lang="en-US" sz="1600">
                <a:highlight>
                  <a:srgbClr val="FFFFFF"/>
                </a:highlight>
                <a:ea typeface="+mn-lt"/>
                <a:cs typeface="+mn-lt"/>
              </a:rPr>
              <a:t> </a:t>
            </a:r>
            <a:r>
              <a:rPr lang="en-US" sz="1600" err="1">
                <a:highlight>
                  <a:srgbClr val="FFFFFF"/>
                </a:highlight>
                <a:ea typeface="+mn-lt"/>
                <a:cs typeface="+mn-lt"/>
              </a:rPr>
              <a:t>Hören</a:t>
            </a:r>
            <a:r>
              <a:rPr lang="en-US" sz="1600">
                <a:highlight>
                  <a:srgbClr val="FFFFFF"/>
                </a:highlight>
                <a:ea typeface="+mn-lt"/>
                <a:cs typeface="+mn-lt"/>
              </a:rPr>
              <a:t> von </a:t>
            </a:r>
            <a:r>
              <a:rPr lang="en-US" sz="1600" err="1">
                <a:highlight>
                  <a:srgbClr val="FFFFFF"/>
                </a:highlight>
                <a:ea typeface="+mn-lt"/>
                <a:cs typeface="+mn-lt"/>
              </a:rPr>
              <a:t>Geräuschen</a:t>
            </a:r>
            <a:r>
              <a:rPr lang="en-US" sz="1600">
                <a:highlight>
                  <a:srgbClr val="FFFFFF"/>
                </a:highlight>
                <a:ea typeface="+mn-lt"/>
                <a:cs typeface="+mn-lt"/>
              </a:rPr>
              <a:t>, das </a:t>
            </a:r>
            <a:r>
              <a:rPr lang="en-US" sz="1600" err="1">
                <a:highlight>
                  <a:srgbClr val="FFFFFF"/>
                </a:highlight>
                <a:ea typeface="+mn-lt"/>
                <a:cs typeface="+mn-lt"/>
              </a:rPr>
              <a:t>Spüren</a:t>
            </a:r>
            <a:r>
              <a:rPr lang="en-US" sz="1600">
                <a:highlight>
                  <a:srgbClr val="FFFFFF"/>
                </a:highlight>
                <a:ea typeface="+mn-lt"/>
                <a:cs typeface="+mn-lt"/>
              </a:rPr>
              <a:t> des Windes auf der Haut, </a:t>
            </a:r>
            <a:r>
              <a:rPr lang="en-US" sz="1600" err="1">
                <a:highlight>
                  <a:srgbClr val="FFFFFF"/>
                </a:highlight>
                <a:ea typeface="+mn-lt"/>
                <a:cs typeface="+mn-lt"/>
              </a:rPr>
              <a:t>Barfusslaufen</a:t>
            </a:r>
            <a:r>
              <a:rPr lang="en-US" sz="1600">
                <a:highlight>
                  <a:srgbClr val="FFFFFF"/>
                </a:highlight>
                <a:ea typeface="+mn-lt"/>
                <a:cs typeface="+mn-lt"/>
              </a:rPr>
              <a:t> auf Gras, das </a:t>
            </a:r>
            <a:r>
              <a:rPr lang="en-US" sz="1600" err="1">
                <a:highlight>
                  <a:srgbClr val="FFFFFF"/>
                </a:highlight>
                <a:ea typeface="+mn-lt"/>
                <a:cs typeface="+mn-lt"/>
              </a:rPr>
              <a:t>Streicheln</a:t>
            </a:r>
            <a:r>
              <a:rPr lang="en-US" sz="1600">
                <a:highlight>
                  <a:srgbClr val="FFFFFF"/>
                </a:highlight>
                <a:ea typeface="+mn-lt"/>
                <a:cs typeface="+mn-lt"/>
              </a:rPr>
              <a:t> der </a:t>
            </a:r>
            <a:r>
              <a:rPr lang="en-US" sz="1600" err="1">
                <a:highlight>
                  <a:srgbClr val="FFFFFF"/>
                </a:highlight>
                <a:ea typeface="+mn-lt"/>
                <a:cs typeface="+mn-lt"/>
              </a:rPr>
              <a:t>Handfläche</a:t>
            </a:r>
            <a:r>
              <a:rPr lang="en-US" sz="1600">
                <a:highlight>
                  <a:srgbClr val="FFFFFF"/>
                </a:highlight>
                <a:ea typeface="+mn-lt"/>
                <a:cs typeface="+mn-lt"/>
              </a:rPr>
              <a:t> </a:t>
            </a:r>
            <a:r>
              <a:rPr lang="en-US" sz="1600" err="1">
                <a:highlight>
                  <a:srgbClr val="FFFFFF"/>
                </a:highlight>
                <a:ea typeface="+mn-lt"/>
                <a:cs typeface="+mn-lt"/>
              </a:rPr>
              <a:t>mit</a:t>
            </a:r>
            <a:r>
              <a:rPr lang="en-US" sz="1600">
                <a:highlight>
                  <a:srgbClr val="FFFFFF"/>
                </a:highlight>
                <a:ea typeface="+mn-lt"/>
                <a:cs typeface="+mn-lt"/>
              </a:rPr>
              <a:t> </a:t>
            </a:r>
            <a:r>
              <a:rPr lang="en-US" sz="1600" err="1">
                <a:highlight>
                  <a:srgbClr val="FFFFFF"/>
                </a:highlight>
                <a:ea typeface="+mn-lt"/>
                <a:cs typeface="+mn-lt"/>
              </a:rPr>
              <a:t>einem</a:t>
            </a:r>
            <a:r>
              <a:rPr lang="en-US" sz="1600">
                <a:highlight>
                  <a:srgbClr val="FFFFFF"/>
                </a:highlight>
                <a:ea typeface="+mn-lt"/>
                <a:cs typeface="+mn-lt"/>
              </a:rPr>
              <a:t> Finger</a:t>
            </a:r>
            <a:r>
              <a:rPr lang="en-US" sz="1600">
                <a:cs typeface="Arial"/>
              </a:rPr>
              <a:t>, Body-Scan-</a:t>
            </a:r>
            <a:r>
              <a:rPr lang="en-US" sz="1600" err="1">
                <a:cs typeface="Arial"/>
              </a:rPr>
              <a:t>Übung</a:t>
            </a:r>
            <a:endParaRPr lang="en-US" sz="1600">
              <a:cs typeface="Arial"/>
            </a:endParaRPr>
          </a:p>
          <a:p>
            <a:pPr marL="407670" lvl="1">
              <a:lnSpc>
                <a:spcPct val="150000"/>
              </a:lnSpc>
              <a:buFont typeface="Courier New" panose="020B0604020202020204" pitchFamily="34" charset="0"/>
              <a:buChar char="o"/>
            </a:pPr>
            <a:r>
              <a:rPr lang="en-US" sz="1600">
                <a:ea typeface="+mn-lt"/>
                <a:cs typeface="+mn-lt"/>
                <a:hlinkClick r:id="rId2"/>
              </a:rPr>
              <a:t>https://www.feel-ok.ch/de_CH/jugendliche/themen/stress/start/entspannung/uebungen/spueren_koerperreise.cfm</a:t>
            </a:r>
            <a:endParaRPr lang="en-US" sz="1600">
              <a:cs typeface="Arial"/>
            </a:endParaRPr>
          </a:p>
          <a:p>
            <a:pPr marL="407670" lvl="1">
              <a:buFont typeface="Courier New" panose="020B0604020202020204" pitchFamily="34" charset="0"/>
              <a:buChar char="o"/>
            </a:pPr>
            <a:endParaRPr lang="en-US" sz="1600">
              <a:cs typeface="Arial"/>
            </a:endParaRPr>
          </a:p>
          <a:p>
            <a:pPr marL="267970" lvl="1" indent="0">
              <a:buNone/>
            </a:pPr>
            <a:endParaRPr lang="en-US" sz="1600">
              <a:cs typeface="Arial"/>
            </a:endParaRPr>
          </a:p>
          <a:p>
            <a:endParaRPr lang="en-US">
              <a:solidFill>
                <a:srgbClr val="000000"/>
              </a:solidFill>
              <a:cs typeface="Arial"/>
            </a:endParaRPr>
          </a:p>
          <a:p>
            <a:endParaRPr lang="en-US">
              <a:solidFill>
                <a:srgbClr val="000000"/>
              </a:solidFill>
              <a:cs typeface="Arial"/>
            </a:endParaRPr>
          </a:p>
          <a:p>
            <a:pPr marL="407670" lvl="1">
              <a:buFont typeface="Courier New" panose="020B0604020202020204" pitchFamily="34" charset="0"/>
              <a:buChar char="o"/>
            </a:pPr>
            <a:endParaRPr lang="en-US" sz="1200">
              <a:solidFill>
                <a:srgbClr val="484949"/>
              </a:solidFill>
              <a:highlight>
                <a:srgbClr val="FFFFFF"/>
              </a:highlight>
              <a:cs typeface="Arial"/>
            </a:endParaRPr>
          </a:p>
          <a:p>
            <a:pPr marL="407670" lvl="1">
              <a:buFont typeface="Courier New" panose="020B0604020202020204" pitchFamily="34" charset="0"/>
              <a:buChar char="o"/>
            </a:pPr>
            <a:endParaRPr lang="en-US">
              <a:solidFill>
                <a:srgbClr val="484949"/>
              </a:solidFill>
              <a:highlight>
                <a:srgbClr val="FFFFFF"/>
              </a:highlight>
              <a:cs typeface="Arial"/>
            </a:endParaRPr>
          </a:p>
          <a:p>
            <a:pPr marL="407670" lvl="1">
              <a:buFont typeface="Courier New" panose="020B0604020202020204" pitchFamily="34" charset="0"/>
              <a:buChar char="o"/>
            </a:pPr>
            <a:endParaRPr lang="en-US">
              <a:solidFill>
                <a:srgbClr val="484949"/>
              </a:solidFill>
              <a:highlight>
                <a:srgbClr val="FFFFFF"/>
              </a:highlight>
              <a:cs typeface="Arial"/>
            </a:endParaRPr>
          </a:p>
        </p:txBody>
      </p:sp>
      <p:sp>
        <p:nvSpPr>
          <p:cNvPr id="5" name="Slide Number Placeholder 4">
            <a:extLst>
              <a:ext uri="{FF2B5EF4-FFF2-40B4-BE49-F238E27FC236}">
                <a16:creationId xmlns:a16="http://schemas.microsoft.com/office/drawing/2014/main" id="{88323D22-3856-75C3-A5B7-A9D21184E316}"/>
              </a:ext>
            </a:extLst>
          </p:cNvPr>
          <p:cNvSpPr>
            <a:spLocks noGrp="1"/>
          </p:cNvSpPr>
          <p:nvPr>
            <p:ph type="sldNum" sz="quarter" idx="11"/>
          </p:nvPr>
        </p:nvSpPr>
        <p:spPr/>
        <p:txBody>
          <a:bodyPr/>
          <a:lstStyle/>
          <a:p>
            <a:r>
              <a:rPr lang="de-CH"/>
              <a:t>Seite </a:t>
            </a:r>
            <a:fld id="{A7D177B1-682A-4206-963F-0226912C8EC9}" type="slidenum">
              <a:rPr lang="de-CH" smtClean="0"/>
              <a:pPr/>
              <a:t>10</a:t>
            </a:fld>
            <a:endParaRPr lang="de-CH"/>
          </a:p>
        </p:txBody>
      </p:sp>
      <p:sp>
        <p:nvSpPr>
          <p:cNvPr id="6" name="Date Placeholder 5">
            <a:extLst>
              <a:ext uri="{FF2B5EF4-FFF2-40B4-BE49-F238E27FC236}">
                <a16:creationId xmlns:a16="http://schemas.microsoft.com/office/drawing/2014/main" id="{22F30A16-1C9C-F47D-4525-0A3A5E49312D}"/>
              </a:ext>
            </a:extLst>
          </p:cNvPr>
          <p:cNvSpPr>
            <a:spLocks noGrp="1"/>
          </p:cNvSpPr>
          <p:nvPr>
            <p:ph type="dt" sz="half" idx="12"/>
          </p:nvPr>
        </p:nvSpPr>
        <p:spPr/>
        <p:txBody>
          <a:bodyPr/>
          <a:lstStyle/>
          <a:p>
            <a:r>
              <a:rPr lang="de-DE"/>
              <a:t>29. September 2018</a:t>
            </a:r>
            <a:endParaRPr lang="de-CH"/>
          </a:p>
        </p:txBody>
      </p:sp>
      <p:pic>
        <p:nvPicPr>
          <p:cNvPr id="7" name="Picture 6">
            <a:extLst>
              <a:ext uri="{FF2B5EF4-FFF2-40B4-BE49-F238E27FC236}">
                <a16:creationId xmlns:a16="http://schemas.microsoft.com/office/drawing/2014/main" id="{2BC8BB87-1445-C739-07C8-989DA81CACB5}"/>
              </a:ext>
            </a:extLst>
          </p:cNvPr>
          <p:cNvPicPr>
            <a:picLocks noChangeAspect="1"/>
          </p:cNvPicPr>
          <p:nvPr/>
        </p:nvPicPr>
        <p:blipFill>
          <a:blip r:embed="rId3"/>
          <a:stretch>
            <a:fillRect/>
          </a:stretch>
        </p:blipFill>
        <p:spPr>
          <a:xfrm>
            <a:off x="8317043" y="1009135"/>
            <a:ext cx="3023459" cy="2316893"/>
          </a:xfrm>
          <a:prstGeom prst="rect">
            <a:avLst/>
          </a:prstGeom>
        </p:spPr>
      </p:pic>
      <p:sp>
        <p:nvSpPr>
          <p:cNvPr id="8" name="TextBox 7">
            <a:extLst>
              <a:ext uri="{FF2B5EF4-FFF2-40B4-BE49-F238E27FC236}">
                <a16:creationId xmlns:a16="http://schemas.microsoft.com/office/drawing/2014/main" id="{BEE7F16D-8998-10F5-5BA9-E7A156015A13}"/>
              </a:ext>
            </a:extLst>
          </p:cNvPr>
          <p:cNvSpPr txBox="1"/>
          <p:nvPr/>
        </p:nvSpPr>
        <p:spPr>
          <a:xfrm>
            <a:off x="1459340" y="6488520"/>
            <a:ext cx="1080987" cy="21877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endParaRPr lang="en-US" sz="1400" err="1"/>
          </a:p>
        </p:txBody>
      </p:sp>
    </p:spTree>
    <p:extLst>
      <p:ext uri="{BB962C8B-B14F-4D97-AF65-F5344CB8AC3E}">
        <p14:creationId xmlns:p14="http://schemas.microsoft.com/office/powerpoint/2010/main" val="41263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6">
            <a:extLst>
              <a:ext uri="{FF2B5EF4-FFF2-40B4-BE49-F238E27FC236}">
                <a16:creationId xmlns:a16="http://schemas.microsoft.com/office/drawing/2014/main" id="{F3AF75E2-5E26-F150-B321-9848F24B2001}"/>
              </a:ext>
            </a:extLst>
          </p:cNvPr>
          <p:cNvSpPr>
            <a:spLocks noGrp="1"/>
          </p:cNvSpPr>
          <p:nvPr>
            <p:ph type="title"/>
          </p:nvPr>
        </p:nvSpPr>
        <p:spPr>
          <a:xfrm>
            <a:off x="550863" y="308704"/>
            <a:ext cx="11090275" cy="900000"/>
          </a:xfrm>
        </p:spPr>
        <p:txBody>
          <a:bodyPr lIns="0" tIns="0" rIns="0" bIns="0" rtlCol="0" anchor="ctr">
            <a:normAutofit/>
          </a:bodyPr>
          <a:lstStyle/>
          <a:p>
            <a:pPr marL="0" indent="0">
              <a:buNone/>
            </a:pPr>
            <a:r>
              <a:rPr lang="en-US" b="1" err="1"/>
              <a:t>Kraftinseln</a:t>
            </a:r>
            <a:endParaRPr lang="en-US"/>
          </a:p>
        </p:txBody>
      </p:sp>
      <p:sp>
        <p:nvSpPr>
          <p:cNvPr id="2" name="Inhaltsplatzhalter 1">
            <a:extLst>
              <a:ext uri="{FF2B5EF4-FFF2-40B4-BE49-F238E27FC236}">
                <a16:creationId xmlns:a16="http://schemas.microsoft.com/office/drawing/2014/main" id="{AB2AE5C3-9F3A-FCDF-2AD7-EC57DCD68DAC}"/>
              </a:ext>
            </a:extLst>
          </p:cNvPr>
          <p:cNvSpPr>
            <a:spLocks noGrp="1"/>
          </p:cNvSpPr>
          <p:nvPr>
            <p:ph idx="1"/>
          </p:nvPr>
        </p:nvSpPr>
        <p:spPr>
          <a:xfrm>
            <a:off x="550862" y="1412876"/>
            <a:ext cx="11090275" cy="4752429"/>
          </a:xfrm>
        </p:spPr>
        <p:txBody>
          <a:bodyPr>
            <a:normAutofit/>
          </a:bodyPr>
          <a:lstStyle/>
          <a:p>
            <a:pPr>
              <a:lnSpc>
                <a:spcPct val="150000"/>
              </a:lnSpc>
            </a:pPr>
            <a:r>
              <a:rPr lang="de-DE" sz="1800"/>
              <a:t>Kraftinseln sind Orte, Tätigkeiten, Erinnerungen oder soziale Kontakte.</a:t>
            </a:r>
          </a:p>
          <a:p>
            <a:pPr>
              <a:lnSpc>
                <a:spcPct val="150000"/>
              </a:lnSpc>
            </a:pPr>
            <a:r>
              <a:rPr lang="de-DE" sz="1800"/>
              <a:t>Sie helfen, seelischen Halt zu finden, Stress abzubauen, Belastungen zu ertragen und neue Energie zu tanken. </a:t>
            </a:r>
          </a:p>
          <a:p>
            <a:pPr>
              <a:lnSpc>
                <a:spcPct val="150000"/>
              </a:lnSpc>
            </a:pPr>
            <a:r>
              <a:rPr lang="de-DE" sz="1800"/>
              <a:t>Kraftinseln für Kinder und Jugendliche:</a:t>
            </a:r>
          </a:p>
          <a:p>
            <a:pPr lvl="1"/>
            <a:endParaRPr lang="de-CH"/>
          </a:p>
        </p:txBody>
      </p:sp>
      <p:sp>
        <p:nvSpPr>
          <p:cNvPr id="5" name="Foliennummernplatzhalter 4"/>
          <p:cNvSpPr>
            <a:spLocks noGrp="1"/>
          </p:cNvSpPr>
          <p:nvPr>
            <p:ph type="sldNum" sz="quarter" idx="11"/>
          </p:nvPr>
        </p:nvSpPr>
        <p:spPr>
          <a:xfrm>
            <a:off x="550863" y="6415428"/>
            <a:ext cx="768416" cy="288000"/>
          </a:xfrm>
        </p:spPr>
        <p:txBody>
          <a:bodyPr vert="horz" lIns="0" tIns="0" rIns="0" bIns="0" rtlCol="0" anchor="ctr">
            <a:normAutofit/>
          </a:bodyPr>
          <a:lstStyle/>
          <a:p>
            <a:pPr>
              <a:spcAft>
                <a:spcPts val="600"/>
              </a:spcAft>
            </a:pPr>
            <a:r>
              <a:rPr lang="de-CH"/>
              <a:t>Seite </a:t>
            </a:r>
            <a:fld id="{A7D177B1-682A-4206-963F-0226912C8EC9}" type="slidenum">
              <a:rPr lang="de-CH" smtClean="0"/>
              <a:pPr>
                <a:spcAft>
                  <a:spcPts val="600"/>
                </a:spcAft>
              </a:pPr>
              <a:t>11</a:t>
            </a:fld>
            <a:endParaRPr lang="de-CH"/>
          </a:p>
        </p:txBody>
      </p:sp>
      <p:sp>
        <p:nvSpPr>
          <p:cNvPr id="3" name="Datumsplatzhalter 2"/>
          <p:cNvSpPr>
            <a:spLocks noGrp="1"/>
          </p:cNvSpPr>
          <p:nvPr>
            <p:ph type="dt" sz="half" idx="12"/>
          </p:nvPr>
        </p:nvSpPr>
        <p:spPr>
          <a:xfrm>
            <a:off x="1511300" y="6415200"/>
            <a:ext cx="1440000" cy="288000"/>
          </a:xfrm>
        </p:spPr>
        <p:txBody>
          <a:bodyPr vert="horz" lIns="0" tIns="0" rIns="0" bIns="0" rtlCol="0" anchor="ctr">
            <a:normAutofit/>
          </a:bodyPr>
          <a:lstStyle/>
          <a:p>
            <a:pPr>
              <a:spcAft>
                <a:spcPts val="600"/>
              </a:spcAft>
            </a:pPr>
            <a:r>
              <a:rPr lang="de-DE"/>
              <a:t>23. April 2026</a:t>
            </a:r>
            <a:endParaRPr lang="de-CH"/>
          </a:p>
        </p:txBody>
      </p:sp>
      <p:pic>
        <p:nvPicPr>
          <p:cNvPr id="13" name="Grafik 12" descr="Junge gemischtrassige Freunde">
            <a:extLst>
              <a:ext uri="{FF2B5EF4-FFF2-40B4-BE49-F238E27FC236}">
                <a16:creationId xmlns:a16="http://schemas.microsoft.com/office/drawing/2014/main" id="{BAE37001-3A25-B42B-D069-D35A281D9C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728" y="4176771"/>
            <a:ext cx="2119314" cy="1412876"/>
          </a:xfrm>
          <a:prstGeom prst="rect">
            <a:avLst/>
          </a:prstGeom>
        </p:spPr>
      </p:pic>
      <p:pic>
        <p:nvPicPr>
          <p:cNvPr id="19" name="Grafik 18" descr="Rückenansicht einer Frau, die im Bett liest">
            <a:extLst>
              <a:ext uri="{FF2B5EF4-FFF2-40B4-BE49-F238E27FC236}">
                <a16:creationId xmlns:a16="http://schemas.microsoft.com/office/drawing/2014/main" id="{7BED908A-994F-9C4C-5C5B-ACAD2E2F6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4899" y="4136344"/>
            <a:ext cx="2179955" cy="1453303"/>
          </a:xfrm>
          <a:prstGeom prst="rect">
            <a:avLst/>
          </a:prstGeom>
        </p:spPr>
      </p:pic>
      <p:pic>
        <p:nvPicPr>
          <p:cNvPr id="21" name="Grafik 20" descr="Mädchen, das einen Baum umarmt">
            <a:extLst>
              <a:ext uri="{FF2B5EF4-FFF2-40B4-BE49-F238E27FC236}">
                <a16:creationId xmlns:a16="http://schemas.microsoft.com/office/drawing/2014/main" id="{5B7D99B0-3783-0455-0E42-FA1EB69565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390" y="4176771"/>
            <a:ext cx="2119314" cy="1412876"/>
          </a:xfrm>
          <a:prstGeom prst="rect">
            <a:avLst/>
          </a:prstGeom>
        </p:spPr>
      </p:pic>
      <p:pic>
        <p:nvPicPr>
          <p:cNvPr id="23" name="Grafik 22" descr="Zwei Personen, die zusammen sitzen">
            <a:extLst>
              <a:ext uri="{FF2B5EF4-FFF2-40B4-BE49-F238E27FC236}">
                <a16:creationId xmlns:a16="http://schemas.microsoft.com/office/drawing/2014/main" id="{48935E62-CFE9-AF57-C26D-94038CCE71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2344" y="4126026"/>
            <a:ext cx="2195432" cy="1463621"/>
          </a:xfrm>
          <a:prstGeom prst="rect">
            <a:avLst/>
          </a:prstGeom>
        </p:spPr>
      </p:pic>
      <p:sp>
        <p:nvSpPr>
          <p:cNvPr id="4" name="TextBox 3">
            <a:extLst>
              <a:ext uri="{FF2B5EF4-FFF2-40B4-BE49-F238E27FC236}">
                <a16:creationId xmlns:a16="http://schemas.microsoft.com/office/drawing/2014/main" id="{95F5C223-9E9A-07EA-ECCE-161E8609D0D8}"/>
              </a:ext>
            </a:extLst>
          </p:cNvPr>
          <p:cNvSpPr txBox="1"/>
          <p:nvPr/>
        </p:nvSpPr>
        <p:spPr>
          <a:xfrm>
            <a:off x="1328057" y="6418989"/>
            <a:ext cx="978036" cy="205902"/>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endParaRPr lang="en-US" sz="1400" err="1"/>
          </a:p>
        </p:txBody>
      </p:sp>
    </p:spTree>
    <p:extLst>
      <p:ext uri="{BB962C8B-B14F-4D97-AF65-F5344CB8AC3E}">
        <p14:creationId xmlns:p14="http://schemas.microsoft.com/office/powerpoint/2010/main" val="277595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477DC-2B37-227D-EB01-39872E732FF1}"/>
              </a:ext>
            </a:extLst>
          </p:cNvPr>
          <p:cNvSpPr>
            <a:spLocks noGrp="1"/>
          </p:cNvSpPr>
          <p:nvPr>
            <p:ph type="title"/>
          </p:nvPr>
        </p:nvSpPr>
        <p:spPr/>
        <p:txBody>
          <a:bodyPr/>
          <a:lstStyle/>
          <a:p>
            <a:r>
              <a:rPr lang="en-US" sz="2400">
                <a:solidFill>
                  <a:srgbClr val="213229"/>
                </a:solidFill>
                <a:ea typeface="Aptos" pitchFamily="34" charset="-122"/>
                <a:cs typeface="Aptos" pitchFamily="34" charset="-120"/>
              </a:rPr>
              <a:t>Wann Hilfe wichtig ist</a:t>
            </a:r>
            <a:br>
              <a:rPr lang="en-US" sz="2400"/>
            </a:br>
            <a:endParaRPr lang="de-CH"/>
          </a:p>
        </p:txBody>
      </p:sp>
      <p:sp>
        <p:nvSpPr>
          <p:cNvPr id="7" name="Inhaltsplatzhalter 6">
            <a:extLst>
              <a:ext uri="{FF2B5EF4-FFF2-40B4-BE49-F238E27FC236}">
                <a16:creationId xmlns:a16="http://schemas.microsoft.com/office/drawing/2014/main" id="{82C2259F-8C6C-B237-97BB-EB7D782EB4C2}"/>
              </a:ext>
            </a:extLst>
          </p:cNvPr>
          <p:cNvSpPr>
            <a:spLocks noGrp="1"/>
          </p:cNvSpPr>
          <p:nvPr>
            <p:ph idx="1"/>
          </p:nvPr>
        </p:nvSpPr>
        <p:spPr/>
        <p:txBody>
          <a:bodyPr/>
          <a:lstStyle/>
          <a:p>
            <a:pPr>
              <a:lnSpc>
                <a:spcPct val="150000"/>
              </a:lnSpc>
            </a:pPr>
            <a:endParaRPr lang="en-US" sz="2400">
              <a:solidFill>
                <a:srgbClr val="213229"/>
              </a:solidFill>
              <a:latin typeface="Aptos" pitchFamily="34" charset="0"/>
              <a:ea typeface="Aptos" pitchFamily="34" charset="-122"/>
              <a:cs typeface="Aptos" pitchFamily="34" charset="-120"/>
            </a:endParaRPr>
          </a:p>
          <a:p>
            <a:pPr>
              <a:lnSpc>
                <a:spcPct val="150000"/>
              </a:lnSpc>
            </a:pPr>
            <a:endParaRPr lang="en-US" sz="2400">
              <a:solidFill>
                <a:srgbClr val="213229"/>
              </a:solidFill>
              <a:latin typeface="Aptos" pitchFamily="34" charset="0"/>
              <a:ea typeface="Aptos" pitchFamily="34" charset="-122"/>
              <a:cs typeface="Aptos" pitchFamily="34" charset="-120"/>
            </a:endParaRPr>
          </a:p>
          <a:p>
            <a:pPr>
              <a:lnSpc>
                <a:spcPct val="150000"/>
              </a:lnSpc>
            </a:pPr>
            <a:r>
              <a:rPr lang="en-US" sz="2400">
                <a:solidFill>
                  <a:srgbClr val="213229"/>
                </a:solidFill>
                <a:latin typeface="Aptos" pitchFamily="34" charset="0"/>
                <a:ea typeface="Aptos" pitchFamily="34" charset="-122"/>
                <a:cs typeface="Aptos" pitchFamily="34" charset="-120"/>
              </a:rPr>
              <a:t>Wenn Angst </a:t>
            </a:r>
            <a:r>
              <a:rPr lang="en-US" sz="2400" err="1">
                <a:solidFill>
                  <a:srgbClr val="213229"/>
                </a:solidFill>
                <a:latin typeface="Aptos" pitchFamily="34" charset="0"/>
                <a:ea typeface="Aptos" pitchFamily="34" charset="-122"/>
                <a:cs typeface="Aptos" pitchFamily="34" charset="-120"/>
              </a:rPr>
              <a:t>bleibt</a:t>
            </a:r>
            <a:r>
              <a:rPr lang="en-US" sz="2400">
                <a:solidFill>
                  <a:srgbClr val="213229"/>
                </a:solidFill>
                <a:latin typeface="Aptos" pitchFamily="34" charset="0"/>
                <a:ea typeface="Aptos" pitchFamily="34" charset="-122"/>
                <a:cs typeface="Aptos" pitchFamily="34" charset="-120"/>
              </a:rPr>
              <a:t>.</a:t>
            </a:r>
            <a:endParaRPr lang="en-US" sz="2400"/>
          </a:p>
          <a:p>
            <a:pPr>
              <a:lnSpc>
                <a:spcPct val="150000"/>
              </a:lnSpc>
            </a:pPr>
            <a:r>
              <a:rPr lang="en-US" sz="2400">
                <a:solidFill>
                  <a:srgbClr val="213229"/>
                </a:solidFill>
                <a:latin typeface="Aptos" pitchFamily="34" charset="0"/>
                <a:ea typeface="Aptos" pitchFamily="34" charset="-122"/>
                <a:cs typeface="Aptos" pitchFamily="34" charset="-120"/>
              </a:rPr>
              <a:t>Wenn </a:t>
            </a:r>
            <a:r>
              <a:rPr lang="en-US" sz="2400" err="1">
                <a:solidFill>
                  <a:srgbClr val="213229"/>
                </a:solidFill>
                <a:latin typeface="Aptos" pitchFamily="34" charset="0"/>
                <a:ea typeface="Aptos" pitchFamily="34" charset="-122"/>
                <a:cs typeface="Aptos" pitchFamily="34" charset="-120"/>
              </a:rPr>
              <a:t>Rückzug</a:t>
            </a:r>
            <a:r>
              <a:rPr lang="en-US" sz="2400">
                <a:solidFill>
                  <a:srgbClr val="213229"/>
                </a:solidFill>
                <a:latin typeface="Aptos" pitchFamily="34" charset="0"/>
                <a:ea typeface="Aptos" pitchFamily="34" charset="-122"/>
                <a:cs typeface="Aptos" pitchFamily="34" charset="-120"/>
              </a:rPr>
              <a:t> </a:t>
            </a:r>
            <a:r>
              <a:rPr lang="en-US" sz="2400" err="1">
                <a:solidFill>
                  <a:srgbClr val="213229"/>
                </a:solidFill>
                <a:latin typeface="Aptos" pitchFamily="34" charset="0"/>
                <a:ea typeface="Aptos" pitchFamily="34" charset="-122"/>
                <a:cs typeface="Aptos" pitchFamily="34" charset="-120"/>
              </a:rPr>
              <a:t>stärker</a:t>
            </a:r>
            <a:r>
              <a:rPr lang="en-US" sz="2400">
                <a:solidFill>
                  <a:srgbClr val="213229"/>
                </a:solidFill>
                <a:latin typeface="Aptos" pitchFamily="34" charset="0"/>
                <a:ea typeface="Aptos" pitchFamily="34" charset="-122"/>
                <a:cs typeface="Aptos" pitchFamily="34" charset="-120"/>
              </a:rPr>
              <a:t> </a:t>
            </a:r>
            <a:r>
              <a:rPr lang="en-US" sz="2400" err="1">
                <a:solidFill>
                  <a:srgbClr val="213229"/>
                </a:solidFill>
                <a:latin typeface="Aptos" pitchFamily="34" charset="0"/>
                <a:ea typeface="Aptos" pitchFamily="34" charset="-122"/>
                <a:cs typeface="Aptos" pitchFamily="34" charset="-120"/>
              </a:rPr>
              <a:t>wird</a:t>
            </a:r>
            <a:r>
              <a:rPr lang="en-US" sz="2400">
                <a:solidFill>
                  <a:srgbClr val="213229"/>
                </a:solidFill>
                <a:latin typeface="Aptos" pitchFamily="34" charset="0"/>
                <a:ea typeface="Aptos" pitchFamily="34" charset="-122"/>
                <a:cs typeface="Aptos" pitchFamily="34" charset="-120"/>
              </a:rPr>
              <a:t>.</a:t>
            </a:r>
            <a:endParaRPr lang="en-US" sz="2400"/>
          </a:p>
          <a:p>
            <a:pPr>
              <a:lnSpc>
                <a:spcPct val="150000"/>
              </a:lnSpc>
            </a:pPr>
            <a:r>
              <a:rPr lang="en-US" sz="2400">
                <a:solidFill>
                  <a:srgbClr val="213229"/>
                </a:solidFill>
                <a:latin typeface="Aptos" pitchFamily="34" charset="0"/>
                <a:ea typeface="Aptos" pitchFamily="34" charset="-122"/>
                <a:cs typeface="Aptos" pitchFamily="34" charset="-120"/>
              </a:rPr>
              <a:t>Wenn der </a:t>
            </a:r>
            <a:r>
              <a:rPr lang="en-US" sz="2400" err="1">
                <a:solidFill>
                  <a:srgbClr val="213229"/>
                </a:solidFill>
                <a:latin typeface="Aptos" pitchFamily="34" charset="0"/>
                <a:ea typeface="Aptos" pitchFamily="34" charset="-122"/>
                <a:cs typeface="Aptos" pitchFamily="34" charset="-120"/>
              </a:rPr>
              <a:t>Alltag</a:t>
            </a:r>
            <a:r>
              <a:rPr lang="en-US" sz="2400">
                <a:solidFill>
                  <a:srgbClr val="213229"/>
                </a:solidFill>
                <a:latin typeface="Aptos" pitchFamily="34" charset="0"/>
                <a:ea typeface="Aptos" pitchFamily="34" charset="-122"/>
                <a:cs typeface="Aptos" pitchFamily="34" charset="-120"/>
              </a:rPr>
              <a:t> </a:t>
            </a:r>
            <a:r>
              <a:rPr lang="en-US" sz="2400" err="1">
                <a:solidFill>
                  <a:srgbClr val="213229"/>
                </a:solidFill>
                <a:latin typeface="Aptos" pitchFamily="34" charset="0"/>
                <a:ea typeface="Aptos" pitchFamily="34" charset="-122"/>
                <a:cs typeface="Aptos" pitchFamily="34" charset="-120"/>
              </a:rPr>
              <a:t>belastet</a:t>
            </a:r>
            <a:r>
              <a:rPr lang="en-US" sz="2400">
                <a:solidFill>
                  <a:srgbClr val="213229"/>
                </a:solidFill>
                <a:latin typeface="Aptos" pitchFamily="34" charset="0"/>
                <a:ea typeface="Aptos" pitchFamily="34" charset="-122"/>
                <a:cs typeface="Aptos" pitchFamily="34" charset="-120"/>
              </a:rPr>
              <a:t> </a:t>
            </a:r>
            <a:r>
              <a:rPr lang="en-US" sz="2400" err="1">
                <a:solidFill>
                  <a:srgbClr val="213229"/>
                </a:solidFill>
                <a:latin typeface="Aptos" pitchFamily="34" charset="0"/>
                <a:ea typeface="Aptos" pitchFamily="34" charset="-122"/>
                <a:cs typeface="Aptos" pitchFamily="34" charset="-120"/>
              </a:rPr>
              <a:t>ist</a:t>
            </a:r>
            <a:r>
              <a:rPr lang="en-US" sz="2400">
                <a:solidFill>
                  <a:srgbClr val="213229"/>
                </a:solidFill>
                <a:latin typeface="Aptos" pitchFamily="34" charset="0"/>
                <a:ea typeface="Aptos" pitchFamily="34" charset="-122"/>
                <a:cs typeface="Aptos" pitchFamily="34" charset="-120"/>
              </a:rPr>
              <a:t>.</a:t>
            </a:r>
            <a:endParaRPr lang="en-US" sz="2400"/>
          </a:p>
          <a:p>
            <a:endParaRPr lang="de-CH"/>
          </a:p>
        </p:txBody>
      </p:sp>
      <p:sp>
        <p:nvSpPr>
          <p:cNvPr id="5" name="Foliennummernplatzhalter 4">
            <a:extLst>
              <a:ext uri="{FF2B5EF4-FFF2-40B4-BE49-F238E27FC236}">
                <a16:creationId xmlns:a16="http://schemas.microsoft.com/office/drawing/2014/main" id="{029F68FD-57C7-9094-2E5A-43109AF27F96}"/>
              </a:ext>
            </a:extLst>
          </p:cNvPr>
          <p:cNvSpPr>
            <a:spLocks noGrp="1"/>
          </p:cNvSpPr>
          <p:nvPr>
            <p:ph type="sldNum" sz="quarter" idx="11"/>
          </p:nvPr>
        </p:nvSpPr>
        <p:spPr/>
        <p:txBody>
          <a:bodyPr/>
          <a:lstStyle/>
          <a:p>
            <a:r>
              <a:rPr lang="de-CH"/>
              <a:t>Seite </a:t>
            </a:r>
            <a:fld id="{A7D177B1-682A-4206-963F-0226912C8EC9}" type="slidenum">
              <a:rPr lang="de-CH" smtClean="0"/>
              <a:pPr/>
              <a:t>12</a:t>
            </a:fld>
            <a:endParaRPr lang="de-CH"/>
          </a:p>
        </p:txBody>
      </p:sp>
      <p:pic>
        <p:nvPicPr>
          <p:cNvPr id="12" name="Grafik 11" descr="Pit-Crew nähert sich einem Rennwagen während des Rennens">
            <a:extLst>
              <a:ext uri="{FF2B5EF4-FFF2-40B4-BE49-F238E27FC236}">
                <a16:creationId xmlns:a16="http://schemas.microsoft.com/office/drawing/2014/main" id="{D150C14C-713B-66DF-29D1-AF2477028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928" y="1556792"/>
            <a:ext cx="5399807" cy="4018461"/>
          </a:xfrm>
          <a:prstGeom prst="rect">
            <a:avLst/>
          </a:prstGeom>
        </p:spPr>
      </p:pic>
    </p:spTree>
    <p:extLst>
      <p:ext uri="{BB962C8B-B14F-4D97-AF65-F5344CB8AC3E}">
        <p14:creationId xmlns:p14="http://schemas.microsoft.com/office/powerpoint/2010/main" val="425233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4">
            <a:extLst>
              <a:ext uri="{FF2B5EF4-FFF2-40B4-BE49-F238E27FC236}">
                <a16:creationId xmlns:a16="http://schemas.microsoft.com/office/drawing/2014/main" id="{7CB42A68-5244-A075-AA11-A07AC8F733E5}"/>
              </a:ext>
            </a:extLst>
          </p:cNvPr>
          <p:cNvSpPr>
            <a:spLocks noGrp="1"/>
          </p:cNvSpPr>
          <p:nvPr>
            <p:ph type="title"/>
          </p:nvPr>
        </p:nvSpPr>
        <p:spPr>
          <a:xfrm>
            <a:off x="550863" y="308704"/>
            <a:ext cx="11090275" cy="900000"/>
          </a:xfrm>
        </p:spPr>
        <p:txBody>
          <a:bodyPr lIns="0" tIns="0" rIns="0" bIns="0" rtlCol="0" anchor="ctr">
            <a:normAutofit/>
          </a:bodyPr>
          <a:lstStyle/>
          <a:p>
            <a:pPr marL="0" indent="0">
              <a:buNone/>
            </a:pPr>
            <a:r>
              <a:rPr lang="en-US" b="1"/>
              <a:t>Regionale Unterstützung</a:t>
            </a:r>
            <a:r>
              <a:rPr lang="en-US"/>
              <a:t> </a:t>
            </a:r>
            <a:r>
              <a:rPr lang="en-US" b="1"/>
              <a:t>(Reinach BL)</a:t>
            </a:r>
            <a:endParaRPr lang="en-US"/>
          </a:p>
        </p:txBody>
      </p:sp>
      <p:sp>
        <p:nvSpPr>
          <p:cNvPr id="2" name="Content Placeholder 1">
            <a:extLst>
              <a:ext uri="{FF2B5EF4-FFF2-40B4-BE49-F238E27FC236}">
                <a16:creationId xmlns:a16="http://schemas.microsoft.com/office/drawing/2014/main" id="{B61E1C46-1A07-4506-13FC-FCACF19E334D}"/>
              </a:ext>
            </a:extLst>
          </p:cNvPr>
          <p:cNvSpPr>
            <a:spLocks noGrp="1" noChangeArrowheads="1"/>
          </p:cNvSpPr>
          <p:nvPr>
            <p:ph idx="1"/>
          </p:nvPr>
        </p:nvSpPr>
        <p:spPr bwMode="auto">
          <a:xfrm>
            <a:off x="550863" y="1412876"/>
            <a:ext cx="8719820" cy="475242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eaLnBrk="0" fontAlgn="base" hangingPunct="0">
              <a:spcBef>
                <a:spcPct val="0"/>
              </a:spcBef>
              <a:spcAft>
                <a:spcPts val="600"/>
              </a:spcAft>
            </a:pPr>
            <a:r>
              <a:rPr kumimoji="0" lang="de-DE" altLang="de-DE" b="1" i="0" u="none" strike="noStrike" cap="none" normalizeH="0" baseline="0">
                <a:ln>
                  <a:noFill/>
                </a:ln>
                <a:effectLst/>
              </a:rPr>
              <a:t>Erziehungsberatung BL</a:t>
            </a:r>
            <a:br>
              <a:rPr kumimoji="0" lang="de-DE" altLang="de-DE" b="0" i="0" u="none" strike="noStrike" cap="none" normalizeH="0" baseline="0">
                <a:ln>
                  <a:noFill/>
                </a:ln>
                <a:effectLst/>
              </a:rPr>
            </a:br>
            <a:r>
              <a:rPr kumimoji="0" lang="de-DE" altLang="de-DE" b="0" i="0" u="none" strike="noStrike" cap="none" normalizeH="0" baseline="0">
                <a:ln>
                  <a:noFill/>
                </a:ln>
                <a:effectLst/>
              </a:rPr>
              <a:t>→ Unterstützung bei Erziehungsfragen, Konflikten, Belastung im Alltag </a:t>
            </a:r>
          </a:p>
          <a:p>
            <a:pPr marL="0" marR="0" lvl="0" indent="0" defTabSz="914400" rtl="0" eaLnBrk="0" fontAlgn="base" latinLnBrk="0" hangingPunct="0">
              <a:spcBef>
                <a:spcPct val="0"/>
              </a:spcBef>
              <a:spcAft>
                <a:spcPts val="600"/>
              </a:spcAft>
              <a:buClrTx/>
              <a:buSzTx/>
              <a:buFontTx/>
              <a:buChar char="•"/>
              <a:tabLst/>
            </a:pPr>
            <a:endParaRPr kumimoji="0" lang="de-DE" altLang="de-DE" b="0" i="0" u="none" strike="noStrike" cap="none" normalizeH="0" baseline="0">
              <a:ln>
                <a:noFill/>
              </a:ln>
              <a:effectLst/>
            </a:endParaRPr>
          </a:p>
          <a:p>
            <a:pPr eaLnBrk="0" fontAlgn="base" hangingPunct="0">
              <a:spcBef>
                <a:spcPct val="0"/>
              </a:spcBef>
              <a:spcAft>
                <a:spcPts val="600"/>
              </a:spcAft>
            </a:pPr>
            <a:r>
              <a:rPr kumimoji="0" lang="de-DE" altLang="de-DE" b="1" i="0" u="none" strike="noStrike" cap="none" normalizeH="0" baseline="0">
                <a:ln>
                  <a:noFill/>
                </a:ln>
                <a:effectLst/>
              </a:rPr>
              <a:t>Schulpsychologischer Dienst BL</a:t>
            </a:r>
            <a:br>
              <a:rPr kumimoji="0" lang="de-DE" altLang="de-DE" b="0" i="0" u="none" strike="noStrike" cap="none" normalizeH="0" baseline="0">
                <a:ln>
                  <a:noFill/>
                </a:ln>
                <a:effectLst/>
              </a:rPr>
            </a:br>
            <a:r>
              <a:rPr kumimoji="0" lang="de-DE" altLang="de-DE" b="0" i="0" u="none" strike="noStrike" cap="none" normalizeH="0" baseline="0">
                <a:ln>
                  <a:noFill/>
                </a:ln>
                <a:effectLst/>
              </a:rPr>
              <a:t>→ Hilfe bei Schulproblemen, Überforderung, Ängsten </a:t>
            </a:r>
          </a:p>
          <a:p>
            <a:pPr marL="0" marR="0" lvl="0" indent="0" defTabSz="914400" rtl="0" eaLnBrk="0" fontAlgn="base" latinLnBrk="0" hangingPunct="0">
              <a:spcBef>
                <a:spcPct val="0"/>
              </a:spcBef>
              <a:spcAft>
                <a:spcPts val="600"/>
              </a:spcAft>
              <a:buClrTx/>
              <a:buSzTx/>
              <a:buFontTx/>
              <a:buChar char="•"/>
              <a:tabLst/>
            </a:pPr>
            <a:endParaRPr kumimoji="0" lang="de-DE" altLang="de-DE" b="0" i="0" u="none" strike="noStrike" cap="none" normalizeH="0" baseline="0">
              <a:ln>
                <a:noFill/>
              </a:ln>
              <a:effectLst/>
            </a:endParaRPr>
          </a:p>
          <a:p>
            <a:pPr eaLnBrk="0" fontAlgn="base" hangingPunct="0">
              <a:spcBef>
                <a:spcPct val="0"/>
              </a:spcBef>
              <a:spcAft>
                <a:spcPts val="600"/>
              </a:spcAft>
            </a:pPr>
            <a:r>
              <a:rPr kumimoji="0" lang="de-DE" altLang="de-DE" b="1" i="0" u="none" strike="noStrike" cap="none" normalizeH="0" baseline="0">
                <a:ln>
                  <a:noFill/>
                </a:ln>
                <a:effectLst/>
              </a:rPr>
              <a:t>KJP Baselland (Kinder- und Jugendpsychiatrie)</a:t>
            </a:r>
            <a:br>
              <a:rPr kumimoji="0" lang="de-DE" altLang="de-DE" b="0" i="0" u="none" strike="noStrike" cap="none" normalizeH="0" baseline="0">
                <a:ln>
                  <a:noFill/>
                </a:ln>
                <a:effectLst/>
              </a:rPr>
            </a:br>
            <a:r>
              <a:rPr kumimoji="0" lang="de-DE" altLang="de-DE" b="0" i="0" u="none" strike="noStrike" cap="none" normalizeH="0" baseline="0">
                <a:ln>
                  <a:noFill/>
                </a:ln>
                <a:effectLst/>
              </a:rPr>
              <a:t>→ Fachliche Unterstützung bei psychischen Belastungen, Angst, Stress </a:t>
            </a:r>
          </a:p>
          <a:p>
            <a:pPr marL="0" marR="0" lvl="0" indent="0" defTabSz="914400" rtl="0" eaLnBrk="0" fontAlgn="base" latinLnBrk="0" hangingPunct="0">
              <a:spcBef>
                <a:spcPct val="0"/>
              </a:spcBef>
              <a:spcAft>
                <a:spcPts val="600"/>
              </a:spcAft>
              <a:buClrTx/>
              <a:buSzTx/>
              <a:buFontTx/>
              <a:buChar char="•"/>
              <a:tabLst/>
            </a:pPr>
            <a:endParaRPr kumimoji="0" lang="de-DE" altLang="de-DE" b="0" i="0" u="none" strike="noStrike" cap="none" normalizeH="0" baseline="0">
              <a:ln>
                <a:noFill/>
              </a:ln>
              <a:effectLst/>
            </a:endParaRPr>
          </a:p>
          <a:p>
            <a:pPr eaLnBrk="0" fontAlgn="base" hangingPunct="0">
              <a:spcBef>
                <a:spcPct val="0"/>
              </a:spcBef>
              <a:spcAft>
                <a:spcPts val="600"/>
              </a:spcAft>
            </a:pPr>
            <a:r>
              <a:rPr kumimoji="0" lang="de-DE" altLang="de-DE" b="1" i="0" u="none" strike="noStrike" cap="none" normalizeH="0" baseline="0">
                <a:ln>
                  <a:noFill/>
                </a:ln>
                <a:effectLst/>
              </a:rPr>
              <a:t>Mütter- und Väterberatung BL</a:t>
            </a:r>
            <a:br>
              <a:rPr kumimoji="0" lang="de-DE" altLang="de-DE" b="0" i="0" u="none" strike="noStrike" cap="none" normalizeH="0" baseline="0">
                <a:ln>
                  <a:noFill/>
                </a:ln>
                <a:effectLst/>
              </a:rPr>
            </a:br>
            <a:r>
              <a:rPr kumimoji="0" lang="de-DE" altLang="de-DE" b="0" i="0" u="none" strike="noStrike" cap="none" normalizeH="0" baseline="0">
                <a:ln>
                  <a:noFill/>
                </a:ln>
                <a:effectLst/>
              </a:rPr>
              <a:t>→ Beratung für Eltern mit jüngeren Kindern (Entwicklung, Alltag, Unsicherheiten)</a:t>
            </a:r>
          </a:p>
          <a:p>
            <a:pPr marL="0" marR="0" lvl="0" indent="0" defTabSz="914400" rtl="0" eaLnBrk="0" fontAlgn="base" latinLnBrk="0" hangingPunct="0">
              <a:spcBef>
                <a:spcPct val="0"/>
              </a:spcBef>
              <a:spcAft>
                <a:spcPts val="600"/>
              </a:spcAft>
              <a:buClrTx/>
              <a:buSzTx/>
              <a:buNone/>
              <a:tabLst/>
            </a:pPr>
            <a:r>
              <a:rPr kumimoji="0" lang="de-DE" altLang="de-DE" b="0" i="0" u="none" strike="noStrike" cap="none" normalizeH="0" baseline="0">
                <a:ln>
                  <a:noFill/>
                </a:ln>
                <a:effectLst/>
              </a:rPr>
              <a:t> </a:t>
            </a:r>
          </a:p>
          <a:p>
            <a:pPr eaLnBrk="0" fontAlgn="base" hangingPunct="0">
              <a:spcBef>
                <a:spcPct val="0"/>
              </a:spcBef>
              <a:spcAft>
                <a:spcPts val="600"/>
              </a:spcAft>
            </a:pPr>
            <a:r>
              <a:rPr kumimoji="0" lang="de-DE" altLang="de-DE" b="1" i="0" u="none" strike="noStrike" cap="none" normalizeH="0" baseline="0">
                <a:ln>
                  <a:noFill/>
                </a:ln>
                <a:effectLst/>
              </a:rPr>
              <a:t>Hausärztin / Kinderarzt</a:t>
            </a:r>
            <a:br>
              <a:rPr kumimoji="0" lang="de-DE" altLang="de-DE" b="0" i="0" u="none" strike="noStrike" cap="none" normalizeH="0" baseline="0">
                <a:ln>
                  <a:noFill/>
                </a:ln>
                <a:effectLst/>
              </a:rPr>
            </a:br>
            <a:r>
              <a:rPr kumimoji="0" lang="de-DE" altLang="de-DE" b="0" i="0" u="none" strike="noStrike" cap="none" normalizeH="0" baseline="0">
                <a:ln>
                  <a:noFill/>
                </a:ln>
                <a:effectLst/>
              </a:rPr>
              <a:t>→ erste Anlaufstelle, Weitervermittlung bei Bedarf </a:t>
            </a:r>
          </a:p>
          <a:p>
            <a:pPr marL="0" marR="0" lvl="0" indent="0" defTabSz="914400" rtl="0" eaLnBrk="0" fontAlgn="base" latinLnBrk="0" hangingPunct="0">
              <a:spcBef>
                <a:spcPct val="0"/>
              </a:spcBef>
              <a:spcAft>
                <a:spcPts val="600"/>
              </a:spcAft>
              <a:buClrTx/>
              <a:buSzTx/>
              <a:buFontTx/>
              <a:buChar char="•"/>
              <a:tabLst/>
            </a:pPr>
            <a:endParaRPr kumimoji="0" lang="de-DE" altLang="de-DE" b="0" i="0" u="none" strike="noStrike" cap="none" normalizeH="0" baseline="0">
              <a:ln>
                <a:noFill/>
              </a:ln>
              <a:effectLst/>
            </a:endParaRPr>
          </a:p>
          <a:p>
            <a:pPr eaLnBrk="0" fontAlgn="base" hangingPunct="0">
              <a:spcBef>
                <a:spcPct val="0"/>
              </a:spcBef>
              <a:spcAft>
                <a:spcPts val="600"/>
              </a:spcAft>
            </a:pPr>
            <a:r>
              <a:rPr kumimoji="0" lang="de-DE" altLang="de-DE" b="1" i="0" u="none" strike="noStrike" cap="none" normalizeH="0" baseline="0">
                <a:ln>
                  <a:noFill/>
                </a:ln>
                <a:effectLst/>
              </a:rPr>
              <a:t>Schule / Lehrpersonen / Schulsozialarbeit</a:t>
            </a:r>
            <a:br>
              <a:rPr kumimoji="0" lang="de-DE" altLang="de-DE" b="0" i="0" u="none" strike="noStrike" cap="none" normalizeH="0" baseline="0">
                <a:ln>
                  <a:noFill/>
                </a:ln>
                <a:effectLst/>
              </a:rPr>
            </a:br>
            <a:r>
              <a:rPr kumimoji="0" lang="de-DE" altLang="de-DE" b="0" i="0" u="none" strike="noStrike" cap="none" normalizeH="0" baseline="0">
                <a:ln>
                  <a:noFill/>
                </a:ln>
                <a:effectLst/>
              </a:rPr>
              <a:t>→ direkte Unterstützung im Schulalltag </a:t>
            </a:r>
          </a:p>
        </p:txBody>
      </p:sp>
      <p:sp>
        <p:nvSpPr>
          <p:cNvPr id="5" name="Foliennummernplatzhalter 4">
            <a:extLst>
              <a:ext uri="{FF2B5EF4-FFF2-40B4-BE49-F238E27FC236}">
                <a16:creationId xmlns:a16="http://schemas.microsoft.com/office/drawing/2014/main" id="{A0BB7DD9-E2E5-5271-54CC-698DAA9CE467}"/>
              </a:ext>
            </a:extLst>
          </p:cNvPr>
          <p:cNvSpPr>
            <a:spLocks noGrp="1"/>
          </p:cNvSpPr>
          <p:nvPr>
            <p:ph type="sldNum" sz="quarter" idx="11"/>
          </p:nvPr>
        </p:nvSpPr>
        <p:spPr>
          <a:xfrm>
            <a:off x="550863" y="6415428"/>
            <a:ext cx="768416" cy="288000"/>
          </a:xfrm>
        </p:spPr>
        <p:txBody>
          <a:bodyPr vert="horz" lIns="0" tIns="0" rIns="0" bIns="0" rtlCol="0" anchor="ctr">
            <a:normAutofit/>
          </a:bodyPr>
          <a:lstStyle/>
          <a:p>
            <a:pPr>
              <a:spcAft>
                <a:spcPts val="600"/>
              </a:spcAft>
            </a:pPr>
            <a:r>
              <a:rPr lang="de-CH"/>
              <a:t>Seite </a:t>
            </a:r>
            <a:fld id="{A7D177B1-682A-4206-963F-0226912C8EC9}" type="slidenum">
              <a:rPr lang="de-CH" smtClean="0"/>
              <a:pPr>
                <a:spcAft>
                  <a:spcPts val="600"/>
                </a:spcAft>
              </a:pPr>
              <a:t>13</a:t>
            </a:fld>
            <a:endParaRPr lang="de-CH"/>
          </a:p>
        </p:txBody>
      </p:sp>
      <p:sp>
        <p:nvSpPr>
          <p:cNvPr id="9" name="Textfeld 8">
            <a:extLst>
              <a:ext uri="{FF2B5EF4-FFF2-40B4-BE49-F238E27FC236}">
                <a16:creationId xmlns:a16="http://schemas.microsoft.com/office/drawing/2014/main" id="{15E245EE-CA12-7398-81F2-284D6E2279EF}"/>
              </a:ext>
            </a:extLst>
          </p:cNvPr>
          <p:cNvSpPr txBox="1"/>
          <p:nvPr/>
        </p:nvSpPr>
        <p:spPr>
          <a:xfrm>
            <a:off x="8040216" y="2492896"/>
            <a:ext cx="2179955" cy="1728142"/>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pPr>
              <a:lnSpc>
                <a:spcPct val="150000"/>
              </a:lnSpc>
              <a:spcAft>
                <a:spcPts val="600"/>
              </a:spcAft>
            </a:pPr>
            <a:r>
              <a:rPr lang="en-US" sz="1400" i="1" kern="1200"/>
              <a:t>Je </a:t>
            </a:r>
            <a:r>
              <a:rPr lang="en-US" sz="1400" i="1" kern="1200" err="1"/>
              <a:t>früher</a:t>
            </a:r>
            <a:r>
              <a:rPr lang="en-US" sz="1400" i="1" kern="1200"/>
              <a:t> Unterstützung </a:t>
            </a:r>
            <a:r>
              <a:rPr lang="en-US" sz="1400" i="1" kern="1200" err="1"/>
              <a:t>geholt</a:t>
            </a:r>
            <a:r>
              <a:rPr lang="en-US" sz="1400" i="1" kern="1200"/>
              <a:t> </a:t>
            </a:r>
            <a:r>
              <a:rPr lang="en-US" sz="1400" i="1" kern="1200" err="1"/>
              <a:t>wird</a:t>
            </a:r>
            <a:r>
              <a:rPr lang="en-US" sz="1400" i="1" kern="1200"/>
              <a:t>, </a:t>
            </a:r>
            <a:r>
              <a:rPr lang="en-US" sz="1400" i="1" kern="1200" err="1"/>
              <a:t>desto</a:t>
            </a:r>
            <a:r>
              <a:rPr lang="en-US" sz="1400" i="1" kern="1200"/>
              <a:t> </a:t>
            </a:r>
            <a:r>
              <a:rPr lang="en-US" sz="1400" i="1" kern="1200" err="1"/>
              <a:t>besser</a:t>
            </a:r>
            <a:r>
              <a:rPr lang="en-US" sz="1400" i="1" kern="1200"/>
              <a:t> </a:t>
            </a:r>
            <a:r>
              <a:rPr lang="en-US" sz="1400" i="1" kern="1200" err="1"/>
              <a:t>können</a:t>
            </a:r>
            <a:r>
              <a:rPr lang="en-US" sz="1400" i="1" kern="1200"/>
              <a:t> Kinder und </a:t>
            </a:r>
            <a:r>
              <a:rPr lang="en-US" sz="1400" i="1" kern="1200" err="1"/>
              <a:t>Familien</a:t>
            </a:r>
            <a:r>
              <a:rPr lang="en-US" sz="1400" i="1" kern="1200"/>
              <a:t> </a:t>
            </a:r>
            <a:r>
              <a:rPr lang="en-US" sz="1400" i="1" kern="1200" err="1"/>
              <a:t>entlastet</a:t>
            </a:r>
            <a:r>
              <a:rPr lang="en-US" sz="1400" i="1" kern="1200"/>
              <a:t> </a:t>
            </a:r>
            <a:r>
              <a:rPr lang="en-US" sz="1400" i="1" kern="1200" err="1"/>
              <a:t>werden</a:t>
            </a:r>
            <a:r>
              <a:rPr lang="en-US" sz="1400" i="1" kern="1200"/>
              <a:t>.</a:t>
            </a:r>
            <a:endParaRPr lang="en-US" sz="1400" kern="1200"/>
          </a:p>
        </p:txBody>
      </p:sp>
    </p:spTree>
    <p:extLst>
      <p:ext uri="{BB962C8B-B14F-4D97-AF65-F5344CB8AC3E}">
        <p14:creationId xmlns:p14="http://schemas.microsoft.com/office/powerpoint/2010/main" val="247466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407368" y="3789040"/>
            <a:ext cx="11090275" cy="1080000"/>
          </a:xfrm>
        </p:spPr>
        <p:txBody>
          <a:bodyPr/>
          <a:lstStyle/>
          <a:p>
            <a:r>
              <a:rPr lang="de-CH"/>
              <a:t>M. Sc. Muriel Barth </a:t>
            </a:r>
          </a:p>
          <a:p>
            <a:r>
              <a:rPr lang="de-CH"/>
              <a:t>M. Sc. Ronja Zeugin </a:t>
            </a:r>
          </a:p>
          <a:p>
            <a:endParaRPr lang="de-CH"/>
          </a:p>
          <a:p>
            <a:r>
              <a:rPr lang="de-CH"/>
              <a:t>Assistenzpsychologinnen Erlenhof </a:t>
            </a:r>
          </a:p>
          <a:p>
            <a:r>
              <a:rPr lang="de-CH"/>
              <a:t>Assistenzpsychologinnen Jugendforensik UPK Basel</a:t>
            </a:r>
          </a:p>
        </p:txBody>
      </p:sp>
      <p:pic>
        <p:nvPicPr>
          <p:cNvPr id="5" name="Bildplatzhalter 4"/>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9028" t="10935" r="-24151" b="15881"/>
          <a:stretch/>
        </p:blipFill>
        <p:spPr>
          <a:xfrm>
            <a:off x="5615519" y="2564904"/>
            <a:ext cx="6025620" cy="3312368"/>
          </a:xfrm>
        </p:spPr>
      </p:pic>
      <p:sp>
        <p:nvSpPr>
          <p:cNvPr id="4" name="Textfeld 3">
            <a:extLst>
              <a:ext uri="{FF2B5EF4-FFF2-40B4-BE49-F238E27FC236}">
                <a16:creationId xmlns:a16="http://schemas.microsoft.com/office/drawing/2014/main" id="{0A100E0B-9547-EAF9-A249-23457AC2892F}"/>
              </a:ext>
            </a:extLst>
          </p:cNvPr>
          <p:cNvSpPr txBox="1"/>
          <p:nvPr/>
        </p:nvSpPr>
        <p:spPr>
          <a:xfrm>
            <a:off x="407368" y="1023061"/>
            <a:ext cx="6096000" cy="477054"/>
          </a:xfrm>
          <a:prstGeom prst="rect">
            <a:avLst/>
          </a:prstGeom>
          <a:noFill/>
        </p:spPr>
        <p:txBody>
          <a:bodyPr wrap="square">
            <a:spAutoFit/>
          </a:bodyPr>
          <a:lstStyle/>
          <a:p>
            <a:pPr marL="0" indent="0">
              <a:buNone/>
            </a:pPr>
            <a:r>
              <a:rPr lang="de-CH" sz="2500"/>
              <a:t>Herzlichen Dank für eure Aufmerksamkeit </a:t>
            </a:r>
          </a:p>
        </p:txBody>
      </p:sp>
    </p:spTree>
    <p:extLst>
      <p:ext uri="{BB962C8B-B14F-4D97-AF65-F5344CB8AC3E}">
        <p14:creationId xmlns:p14="http://schemas.microsoft.com/office/powerpoint/2010/main" val="593739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225F8D-2161-9A6C-9D6C-415447FD768C}"/>
              </a:ext>
            </a:extLst>
          </p:cNvPr>
          <p:cNvSpPr>
            <a:spLocks noGrp="1"/>
          </p:cNvSpPr>
          <p:nvPr>
            <p:ph type="title"/>
          </p:nvPr>
        </p:nvSpPr>
        <p:spPr/>
        <p:txBody>
          <a:bodyPr/>
          <a:lstStyle/>
          <a:p>
            <a:r>
              <a:rPr lang="de-CH"/>
              <a:t>Quellenverzeichnis</a:t>
            </a:r>
          </a:p>
        </p:txBody>
      </p:sp>
      <p:sp>
        <p:nvSpPr>
          <p:cNvPr id="7" name="Rectangle 2">
            <a:extLst>
              <a:ext uri="{FF2B5EF4-FFF2-40B4-BE49-F238E27FC236}">
                <a16:creationId xmlns:a16="http://schemas.microsoft.com/office/drawing/2014/main" id="{049D9267-7189-3E4F-45D0-831D88365181}"/>
              </a:ext>
            </a:extLst>
          </p:cNvPr>
          <p:cNvSpPr>
            <a:spLocks noGrp="1" noChangeArrowheads="1"/>
          </p:cNvSpPr>
          <p:nvPr>
            <p:ph idx="1"/>
          </p:nvPr>
        </p:nvSpPr>
        <p:spPr bwMode="auto">
          <a:xfrm>
            <a:off x="705321" y="1147884"/>
            <a:ext cx="9865617" cy="393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kumimoji="0" lang="de-DE" altLang="de-DE" b="0" i="0" u="none" strike="noStrike" cap="none" normalizeH="0" baseline="0">
                <a:ln>
                  <a:noFill/>
                </a:ln>
                <a:solidFill>
                  <a:schemeClr val="tx1"/>
                </a:solidFill>
                <a:effectLst/>
                <a:latin typeface="Arial" panose="020B0604020202020204" pitchFamily="34" charset="0"/>
              </a:rPr>
              <a:t>Pro Juventute (2024, 30. Oktober). </a:t>
            </a:r>
            <a:r>
              <a:rPr kumimoji="0" lang="de-DE" altLang="de-DE" b="0" i="1" u="none" strike="noStrike" cap="none" normalizeH="0" baseline="0">
                <a:ln>
                  <a:noFill/>
                </a:ln>
                <a:solidFill>
                  <a:schemeClr val="tx1"/>
                </a:solidFill>
                <a:effectLst/>
                <a:latin typeface="Arial" panose="020B0604020202020204" pitchFamily="34" charset="0"/>
              </a:rPr>
              <a:t>Jugendstudie: Umgang mit Stress, Krisen, Mediennutzung und Resilienz bei Jugendlichen und jungen Erwachsenen in der Schweiz</a:t>
            </a:r>
            <a:r>
              <a:rPr kumimoji="0" lang="de-DE" altLang="de-DE" b="0" i="0" u="none" strike="noStrike" cap="none" normalizeH="0" baseline="0">
                <a:ln>
                  <a:noFill/>
                </a:ln>
                <a:solidFill>
                  <a:schemeClr val="tx1"/>
                </a:solidFill>
                <a:effectLst/>
                <a:latin typeface="Arial" panose="020B0604020202020204" pitchFamily="34" charset="0"/>
              </a:rPr>
              <a:t>. </a:t>
            </a:r>
          </a:p>
          <a:p>
            <a:pPr eaLnBrk="0" fontAlgn="base" hangingPunct="0">
              <a:lnSpc>
                <a:spcPct val="150000"/>
              </a:lnSpc>
              <a:spcBef>
                <a:spcPct val="0"/>
              </a:spcBef>
              <a:spcAft>
                <a:spcPct val="0"/>
              </a:spcAft>
            </a:pPr>
            <a:r>
              <a:rPr kumimoji="0" lang="de-DE" altLang="de-DE" b="0" i="0" u="none" strike="noStrike" cap="none" normalizeH="0" baseline="0">
                <a:ln>
                  <a:noFill/>
                </a:ln>
                <a:solidFill>
                  <a:schemeClr val="tx1"/>
                </a:solidFill>
                <a:effectLst/>
                <a:latin typeface="Arial" panose="020B0604020202020204" pitchFamily="34" charset="0"/>
              </a:rPr>
              <a:t>Martin Baierl (2017). </a:t>
            </a:r>
            <a:r>
              <a:rPr kumimoji="0" lang="de-DE" altLang="de-DE" b="0" i="1" u="none" strike="noStrike" cap="none" normalizeH="0" baseline="0">
                <a:ln>
                  <a:noFill/>
                </a:ln>
                <a:solidFill>
                  <a:schemeClr val="tx1"/>
                </a:solidFill>
                <a:effectLst/>
                <a:latin typeface="Arial" panose="020B0604020202020204" pitchFamily="34" charset="0"/>
              </a:rPr>
              <a:t>Herausforderung Alltag: Praxishandbuch für pädagogische Arbeit mit psychisch gestörten Jugendlichen</a:t>
            </a:r>
            <a:r>
              <a:rPr kumimoji="0" lang="de-DE" altLang="de-DE" b="0" i="0" u="none" strike="noStrike" cap="none" normalizeH="0" baseline="0">
                <a:ln>
                  <a:noFill/>
                </a:ln>
                <a:solidFill>
                  <a:schemeClr val="tx1"/>
                </a:solidFill>
                <a:effectLst/>
                <a:latin typeface="Arial" panose="020B0604020202020204" pitchFamily="34" charset="0"/>
              </a:rPr>
              <a:t> (5. Aufl.). Göttingen: Vandenhoeck &amp; Ruprecht. </a:t>
            </a:r>
          </a:p>
          <a:p>
            <a:pPr eaLnBrk="0" fontAlgn="base" hangingPunct="0">
              <a:lnSpc>
                <a:spcPct val="150000"/>
              </a:lnSpc>
              <a:spcBef>
                <a:spcPct val="0"/>
              </a:spcBef>
              <a:spcAft>
                <a:spcPct val="0"/>
              </a:spcAft>
            </a:pPr>
            <a:r>
              <a:rPr kumimoji="0" lang="de-DE" altLang="de-DE" b="0" i="0" u="none" strike="noStrike" cap="none" normalizeH="0" baseline="0">
                <a:ln>
                  <a:noFill/>
                </a:ln>
                <a:effectLst/>
                <a:latin typeface="Arial"/>
                <a:cs typeface="Arial"/>
              </a:rPr>
              <a:t>J. Gut (2026). Die mentale Gesundheit von Kindern und Jugendlichen fördern: Best </a:t>
            </a:r>
            <a:r>
              <a:rPr kumimoji="0" lang="de-DE" altLang="de-DE" b="0" i="0" u="none" strike="noStrike" cap="none" normalizeH="0" baseline="0" err="1">
                <a:ln>
                  <a:noFill/>
                </a:ln>
                <a:effectLst/>
                <a:latin typeface="Arial"/>
                <a:cs typeface="Arial"/>
              </a:rPr>
              <a:t>practices</a:t>
            </a:r>
            <a:r>
              <a:rPr kumimoji="0" lang="de-DE" altLang="de-DE" b="0" i="0" u="none" strike="noStrike" cap="none" normalizeH="0" baseline="0">
                <a:ln>
                  <a:noFill/>
                </a:ln>
                <a:effectLst/>
                <a:latin typeface="Arial"/>
                <a:cs typeface="Arial"/>
              </a:rPr>
              <a:t> aus Entwicklungspsychologie, Pädagogik und Neurowissenschaft. </a:t>
            </a:r>
            <a:r>
              <a:rPr kumimoji="0" lang="de-DE" altLang="de-DE" b="0" i="1" u="none" strike="noStrike" cap="none" normalizeH="0" baseline="0">
                <a:ln>
                  <a:noFill/>
                </a:ln>
                <a:effectLst/>
                <a:latin typeface="Arial"/>
                <a:cs typeface="Arial"/>
              </a:rPr>
              <a:t>Schweizerische Zeitschrift für Heilpädagogik</a:t>
            </a:r>
            <a:r>
              <a:rPr kumimoji="0" lang="de-DE" altLang="de-DE" b="0" i="0" u="none" strike="noStrike" cap="none" normalizeH="0" baseline="0">
                <a:ln>
                  <a:noFill/>
                </a:ln>
                <a:effectLst/>
                <a:latin typeface="Arial"/>
                <a:cs typeface="Arial"/>
              </a:rPr>
              <a:t>, 32(3), 32–38. </a:t>
            </a:r>
            <a:endParaRPr lang="de-DE" altLang="de-DE" b="0" i="0" u="none" strike="noStrike" cap="none" normalizeH="0" baseline="0">
              <a:ln>
                <a:noFill/>
              </a:ln>
              <a:effectLst/>
              <a:latin typeface="Arial"/>
              <a:cs typeface="Arial"/>
            </a:endParaRPr>
          </a:p>
          <a:p>
            <a:pPr eaLnBrk="0" fontAlgn="base" hangingPunct="0">
              <a:lnSpc>
                <a:spcPct val="150000"/>
              </a:lnSpc>
              <a:spcBef>
                <a:spcPct val="0"/>
              </a:spcBef>
              <a:spcAft>
                <a:spcPct val="0"/>
              </a:spcAft>
            </a:pPr>
            <a:r>
              <a:rPr kumimoji="0" lang="de-DE" altLang="de-DE" b="0" i="0" u="none" strike="noStrike" cap="none" normalizeH="0" baseline="0">
                <a:ln>
                  <a:noFill/>
                </a:ln>
                <a:solidFill>
                  <a:schemeClr val="tx1"/>
                </a:solidFill>
                <a:effectLst/>
                <a:latin typeface="Arial" panose="020B0604020202020204" pitchFamily="34" charset="0"/>
              </a:rPr>
              <a:t>Kurt Albermann (2014). </a:t>
            </a:r>
            <a:r>
              <a:rPr kumimoji="0" lang="de-DE" altLang="de-DE" b="0" i="1" u="none" strike="noStrike" cap="none" normalizeH="0" baseline="0">
                <a:ln>
                  <a:noFill/>
                </a:ln>
                <a:solidFill>
                  <a:schemeClr val="tx1"/>
                </a:solidFill>
                <a:effectLst/>
                <a:latin typeface="Arial" panose="020B0604020202020204" pitchFamily="34" charset="0"/>
              </a:rPr>
              <a:t>Wenn Kinder aus der Reihe tanzen</a:t>
            </a:r>
            <a:r>
              <a:rPr kumimoji="0" lang="de-DE" altLang="de-DE" b="0" i="0" u="none" strike="noStrike" cap="none" normalizeH="0" baseline="0">
                <a:ln>
                  <a:noFill/>
                </a:ln>
                <a:solidFill>
                  <a:schemeClr val="tx1"/>
                </a:solidFill>
                <a:effectLst/>
                <a:latin typeface="Arial" panose="020B0604020202020204" pitchFamily="34" charset="0"/>
              </a:rPr>
              <a:t>. (Beobachter) </a:t>
            </a:r>
          </a:p>
          <a:p>
            <a:pPr eaLnBrk="0" fontAlgn="base" hangingPunct="0">
              <a:lnSpc>
                <a:spcPct val="150000"/>
              </a:lnSpc>
              <a:spcBef>
                <a:spcPct val="0"/>
              </a:spcBef>
              <a:spcAft>
                <a:spcPct val="0"/>
              </a:spcAft>
            </a:pPr>
            <a:r>
              <a:rPr kumimoji="0" lang="de-DE" altLang="de-DE" b="0" i="0" u="none" strike="noStrike" cap="none" normalizeH="0" baseline="0">
                <a:ln>
                  <a:noFill/>
                </a:ln>
                <a:solidFill>
                  <a:schemeClr val="tx1"/>
                </a:solidFill>
                <a:effectLst/>
                <a:latin typeface="Arial" panose="020B0604020202020204" pitchFamily="34" charset="0"/>
              </a:rPr>
              <a:t>Laurie A. Greco &amp; Steven C. Hayes (Hrsg.). (2011). </a:t>
            </a:r>
            <a:r>
              <a:rPr kumimoji="0" lang="de-DE" altLang="de-DE" b="0" i="1" u="none" strike="noStrike" cap="none" normalizeH="0" baseline="0">
                <a:ln>
                  <a:noFill/>
                </a:ln>
                <a:solidFill>
                  <a:schemeClr val="tx1"/>
                </a:solidFill>
                <a:effectLst/>
                <a:latin typeface="Arial" panose="020B0604020202020204" pitchFamily="34" charset="0"/>
              </a:rPr>
              <a:t>Akzeptanz und Achtsamkeit in der Kinder- und Jugendpsychotherapie</a:t>
            </a:r>
            <a:r>
              <a:rPr kumimoji="0" lang="de-DE" altLang="de-DE" b="0" i="0" u="none" strike="noStrike" cap="none" normalizeH="0" baseline="0">
                <a:ln>
                  <a:noFill/>
                </a:ln>
                <a:solidFill>
                  <a:schemeClr val="tx1"/>
                </a:solidFill>
                <a:effectLst/>
                <a:latin typeface="Arial" panose="020B0604020202020204" pitchFamily="34" charset="0"/>
              </a:rPr>
              <a:t>. </a:t>
            </a:r>
          </a:p>
          <a:p>
            <a:pPr>
              <a:lnSpc>
                <a:spcPct val="150000"/>
              </a:lnSpc>
              <a:spcBef>
                <a:spcPct val="0"/>
              </a:spcBef>
              <a:spcAft>
                <a:spcPct val="0"/>
              </a:spcAft>
            </a:pPr>
            <a:r>
              <a:rPr lang="de-DE">
                <a:ea typeface="+mn-lt"/>
                <a:cs typeface="+mn-lt"/>
              </a:rPr>
              <a:t>feel-ok.ch (2026). </a:t>
            </a:r>
            <a:r>
              <a:rPr lang="de-DE" i="1">
                <a:ea typeface="+mn-lt"/>
                <a:cs typeface="+mn-lt"/>
              </a:rPr>
              <a:t>Angst mildern und überwinden</a:t>
            </a:r>
            <a:r>
              <a:rPr lang="de-DE">
                <a:ea typeface="+mn-lt"/>
                <a:cs typeface="+mn-lt"/>
              </a:rPr>
              <a:t>. Abgerufen am 23. April 2026,  </a:t>
            </a:r>
            <a:r>
              <a:rPr lang="de-DE">
                <a:ea typeface="+mn-lt"/>
                <a:cs typeface="+mn-lt"/>
                <a:hlinkClick r:id="rId2">
                  <a:extLst>
                    <a:ext uri="{A12FA001-AC4F-418D-AE19-62706E023703}">
                      <ahyp:hlinkClr xmlns:ahyp="http://schemas.microsoft.com/office/drawing/2018/hyperlinkcolor" val="tx"/>
                    </a:ext>
                  </a:extLst>
                </a:hlinkClick>
              </a:rPr>
              <a:t>https://www.feel-ok.ch/de_CH/jugendliche/themen/stress/start/angst-mildern-ueberwinden/angst-mildern-ueberwinden.cfm</a:t>
            </a:r>
            <a:endParaRPr lang="de-DE" altLang="de-DE">
              <a:latin typeface="Arial" panose="020B0604020202020204" pitchFamily="34" charset="0"/>
              <a:ea typeface="+mn-lt"/>
              <a:cs typeface="+mn-lt"/>
              <a:hlinkClick r:id="rId2">
                <a:extLst>
                  <a:ext uri="{A12FA001-AC4F-418D-AE19-62706E023703}">
                    <ahyp:hlinkClr xmlns:ahyp="http://schemas.microsoft.com/office/drawing/2018/hyperlinkcolor" val="tx"/>
                  </a:ext>
                </a:extLst>
              </a:hlinkClick>
            </a:endParaRPr>
          </a:p>
          <a:p>
            <a:pPr>
              <a:lnSpc>
                <a:spcPct val="150000"/>
              </a:lnSpc>
              <a:spcBef>
                <a:spcPct val="0"/>
              </a:spcBef>
              <a:spcAft>
                <a:spcPct val="0"/>
              </a:spcAft>
            </a:pPr>
            <a:endParaRPr lang="de-DE">
              <a:latin typeface="Arial" panose="020B0604020202020204" pitchFamily="34" charset="0"/>
              <a:cs typeface="Arial"/>
            </a:endParaRPr>
          </a:p>
        </p:txBody>
      </p:sp>
    </p:spTree>
    <p:extLst>
      <p:ext uri="{BB962C8B-B14F-4D97-AF65-F5344CB8AC3E}">
        <p14:creationId xmlns:p14="http://schemas.microsoft.com/office/powerpoint/2010/main" val="128730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61" y="512876"/>
            <a:ext cx="11090275" cy="900000"/>
          </a:xfrm>
        </p:spPr>
        <p:txBody>
          <a:bodyPr anchor="ctr">
            <a:normAutofit/>
          </a:bodyPr>
          <a:lstStyle/>
          <a:p>
            <a:r>
              <a:rPr lang="en-US" sz="2400">
                <a:solidFill>
                  <a:srgbClr val="213229"/>
                </a:solidFill>
                <a:ea typeface="Aptos" pitchFamily="34" charset="-122"/>
                <a:cs typeface="Aptos" pitchFamily="34" charset="-120"/>
              </a:rPr>
              <a:t>Was </a:t>
            </a:r>
            <a:r>
              <a:rPr lang="en-US" sz="2400" err="1">
                <a:solidFill>
                  <a:srgbClr val="213229"/>
                </a:solidFill>
                <a:ea typeface="Aptos" pitchFamily="34" charset="-122"/>
                <a:cs typeface="Aptos" pitchFamily="34" charset="-120"/>
              </a:rPr>
              <a:t>heute</a:t>
            </a:r>
            <a:r>
              <a:rPr lang="en-US" sz="2400">
                <a:solidFill>
                  <a:srgbClr val="213229"/>
                </a:solidFill>
                <a:ea typeface="Aptos" pitchFamily="34" charset="-122"/>
                <a:cs typeface="Aptos" pitchFamily="34" charset="-120"/>
              </a:rPr>
              <a:t> </a:t>
            </a:r>
            <a:r>
              <a:rPr lang="en-US" sz="2400" err="1">
                <a:solidFill>
                  <a:srgbClr val="213229"/>
                </a:solidFill>
                <a:ea typeface="Aptos" pitchFamily="34" charset="-122"/>
                <a:cs typeface="Aptos" pitchFamily="34" charset="-120"/>
              </a:rPr>
              <a:t>belastet</a:t>
            </a:r>
            <a:br>
              <a:rPr lang="en-US" sz="2400"/>
            </a:br>
            <a:endParaRPr lang="de-CH"/>
          </a:p>
        </p:txBody>
      </p:sp>
      <p:sp>
        <p:nvSpPr>
          <p:cNvPr id="8" name="Inhaltsplatzhalter 7">
            <a:extLst>
              <a:ext uri="{FF2B5EF4-FFF2-40B4-BE49-F238E27FC236}">
                <a16:creationId xmlns:a16="http://schemas.microsoft.com/office/drawing/2014/main" id="{77D647E7-B3BB-7F36-C7CC-EDBEBF09773D}"/>
              </a:ext>
            </a:extLst>
          </p:cNvPr>
          <p:cNvSpPr>
            <a:spLocks noGrp="1"/>
          </p:cNvSpPr>
          <p:nvPr>
            <p:ph idx="1"/>
          </p:nvPr>
        </p:nvSpPr>
        <p:spPr/>
        <p:txBody>
          <a:bodyPr/>
          <a:lstStyle/>
          <a:p>
            <a:pPr>
              <a:lnSpc>
                <a:spcPct val="150000"/>
              </a:lnSpc>
            </a:pPr>
            <a:r>
              <a:rPr lang="en-US" sz="1600">
                <a:latin typeface="Aptos"/>
              </a:rPr>
              <a:t>Zeit </a:t>
            </a:r>
            <a:r>
              <a:rPr lang="en-US" sz="1600" err="1">
                <a:latin typeface="Aptos"/>
              </a:rPr>
              <a:t>wird</a:t>
            </a:r>
            <a:r>
              <a:rPr lang="en-US" sz="1600">
                <a:latin typeface="Aptos"/>
              </a:rPr>
              <a:t> </a:t>
            </a:r>
            <a:r>
              <a:rPr lang="en-US" sz="1600" err="1">
                <a:latin typeface="Aptos"/>
              </a:rPr>
              <a:t>knapper</a:t>
            </a:r>
            <a:endParaRPr lang="en-US" sz="1600">
              <a:latin typeface="Aptos"/>
            </a:endParaRPr>
          </a:p>
          <a:p>
            <a:pPr>
              <a:lnSpc>
                <a:spcPct val="150000"/>
              </a:lnSpc>
            </a:pPr>
            <a:r>
              <a:rPr lang="en-US" sz="1600" err="1">
                <a:latin typeface="Aptos"/>
              </a:rPr>
              <a:t>Leistungsdruck</a:t>
            </a:r>
            <a:r>
              <a:rPr lang="en-US" sz="1600">
                <a:latin typeface="Aptos"/>
              </a:rPr>
              <a:t> </a:t>
            </a:r>
            <a:r>
              <a:rPr lang="en-US" sz="1600" err="1">
                <a:latin typeface="Aptos"/>
              </a:rPr>
              <a:t>steigt</a:t>
            </a:r>
            <a:r>
              <a:rPr lang="en-US" sz="1600">
                <a:latin typeface="Aptos"/>
              </a:rPr>
              <a:t> (</a:t>
            </a:r>
            <a:r>
              <a:rPr lang="en-US" sz="1600">
                <a:latin typeface="Aptos"/>
                <a:ea typeface="+mn-lt"/>
                <a:cs typeface="+mn-lt"/>
              </a:rPr>
              <a:t>Noten, </a:t>
            </a:r>
            <a:r>
              <a:rPr lang="en-US" sz="1600" err="1">
                <a:latin typeface="Aptos"/>
                <a:ea typeface="+mn-lt"/>
                <a:cs typeface="+mn-lt"/>
              </a:rPr>
              <a:t>Prüfungen</a:t>
            </a:r>
            <a:r>
              <a:rPr lang="en-US" sz="1600">
                <a:latin typeface="Aptos"/>
                <a:ea typeface="+mn-lt"/>
                <a:cs typeface="+mn-lt"/>
              </a:rPr>
              <a:t>)</a:t>
            </a:r>
            <a:endParaRPr lang="en-US" sz="1600">
              <a:latin typeface="Aptos"/>
              <a:cs typeface="Arial"/>
            </a:endParaRPr>
          </a:p>
          <a:p>
            <a:pPr>
              <a:lnSpc>
                <a:spcPct val="150000"/>
              </a:lnSpc>
            </a:pPr>
            <a:r>
              <a:rPr lang="en-US" sz="1600" err="1">
                <a:latin typeface="Aptos"/>
                <a:cs typeface="Arial"/>
              </a:rPr>
              <a:t>Zukunftsängste</a:t>
            </a:r>
            <a:r>
              <a:rPr lang="en-US" sz="1600">
                <a:latin typeface="Aptos"/>
                <a:cs typeface="Arial"/>
              </a:rPr>
              <a:t> (</a:t>
            </a:r>
            <a:r>
              <a:rPr lang="en-US" sz="1600" err="1">
                <a:latin typeface="Aptos"/>
                <a:cs typeface="Arial"/>
              </a:rPr>
              <a:t>Ausbildung</a:t>
            </a:r>
            <a:r>
              <a:rPr lang="en-US" sz="1600">
                <a:latin typeface="Aptos"/>
                <a:cs typeface="Arial"/>
              </a:rPr>
              <a:t>, </a:t>
            </a:r>
            <a:r>
              <a:rPr lang="en-US" sz="1600" err="1">
                <a:latin typeface="Aptos"/>
                <a:cs typeface="Arial"/>
              </a:rPr>
              <a:t>Beruf</a:t>
            </a:r>
            <a:r>
              <a:rPr lang="en-US" sz="1600">
                <a:latin typeface="Aptos"/>
                <a:cs typeface="Arial"/>
              </a:rPr>
              <a:t>)</a:t>
            </a:r>
          </a:p>
          <a:p>
            <a:pPr>
              <a:lnSpc>
                <a:spcPct val="150000"/>
              </a:lnSpc>
            </a:pPr>
            <a:r>
              <a:rPr lang="en-US" sz="1600" err="1">
                <a:latin typeface="Aptos"/>
              </a:rPr>
              <a:t>Vergleich</a:t>
            </a:r>
            <a:r>
              <a:rPr lang="en-US" sz="1600">
                <a:latin typeface="Aptos"/>
              </a:rPr>
              <a:t> </a:t>
            </a:r>
            <a:r>
              <a:rPr lang="en-US" sz="1600" err="1">
                <a:latin typeface="Aptos"/>
              </a:rPr>
              <a:t>nimmt</a:t>
            </a:r>
            <a:r>
              <a:rPr lang="en-US" sz="1600">
                <a:latin typeface="Aptos"/>
              </a:rPr>
              <a:t> </a:t>
            </a:r>
            <a:r>
              <a:rPr lang="en-US" sz="1600" err="1">
                <a:latin typeface="Aptos"/>
              </a:rPr>
              <a:t>zu</a:t>
            </a:r>
            <a:r>
              <a:rPr lang="en-US" sz="1600">
                <a:latin typeface="Aptos"/>
              </a:rPr>
              <a:t> (</a:t>
            </a:r>
            <a:r>
              <a:rPr lang="en-US" sz="1600">
                <a:latin typeface="Aptos"/>
                <a:cs typeface="Arial"/>
              </a:rPr>
              <a:t>Social Media)</a:t>
            </a:r>
          </a:p>
          <a:p>
            <a:pPr>
              <a:lnSpc>
                <a:spcPct val="150000"/>
              </a:lnSpc>
            </a:pPr>
            <a:r>
              <a:rPr lang="en-US" sz="1600" err="1">
                <a:latin typeface="Aptos"/>
              </a:rPr>
              <a:t>Erwartungen</a:t>
            </a:r>
            <a:r>
              <a:rPr lang="en-US" sz="1600">
                <a:latin typeface="Aptos"/>
              </a:rPr>
              <a:t> </a:t>
            </a:r>
            <a:r>
              <a:rPr lang="en-US" sz="1600" err="1">
                <a:latin typeface="Aptos"/>
              </a:rPr>
              <a:t>sind</a:t>
            </a:r>
            <a:r>
              <a:rPr lang="en-US" sz="1600">
                <a:latin typeface="Aptos"/>
              </a:rPr>
              <a:t> </a:t>
            </a:r>
            <a:r>
              <a:rPr lang="en-US" sz="1600" err="1">
                <a:latin typeface="Aptos"/>
              </a:rPr>
              <a:t>hoch</a:t>
            </a:r>
            <a:r>
              <a:rPr lang="en-US" sz="1600">
                <a:latin typeface="Aptos"/>
              </a:rPr>
              <a:t> (</a:t>
            </a:r>
            <a:r>
              <a:rPr lang="en-US" sz="1600" err="1">
                <a:latin typeface="Aptos"/>
                <a:cs typeface="Arial"/>
              </a:rPr>
              <a:t>Eltern</a:t>
            </a:r>
            <a:r>
              <a:rPr lang="en-US" sz="1600">
                <a:latin typeface="Aptos"/>
                <a:cs typeface="Arial"/>
              </a:rPr>
              <a:t> und </a:t>
            </a:r>
            <a:r>
              <a:rPr lang="en-US" sz="1600" err="1">
                <a:latin typeface="Aptos"/>
                <a:cs typeface="Arial"/>
              </a:rPr>
              <a:t>Umfeld</a:t>
            </a:r>
            <a:r>
              <a:rPr lang="en-US" sz="1600">
                <a:latin typeface="Aptos"/>
                <a:cs typeface="Arial"/>
              </a:rPr>
              <a:t>)</a:t>
            </a:r>
            <a:endParaRPr lang="en-US" sz="1600">
              <a:latin typeface="Aptos"/>
            </a:endParaRPr>
          </a:p>
          <a:p>
            <a:endParaRPr lang="de-CH"/>
          </a:p>
        </p:txBody>
      </p:sp>
      <p:sp>
        <p:nvSpPr>
          <p:cNvPr id="4" name="Foliennummernplatzhalter 3"/>
          <p:cNvSpPr>
            <a:spLocks noGrp="1"/>
          </p:cNvSpPr>
          <p:nvPr>
            <p:ph type="sldNum" sz="quarter" idx="11"/>
          </p:nvPr>
        </p:nvSpPr>
        <p:spPr/>
        <p:txBody>
          <a:bodyPr vert="horz" lIns="0" tIns="0" rIns="0" bIns="0" rtlCol="0" anchor="ctr">
            <a:normAutofit/>
          </a:bodyPr>
          <a:lstStyle/>
          <a:p>
            <a:pPr>
              <a:spcAft>
                <a:spcPts val="600"/>
              </a:spcAft>
            </a:pPr>
            <a:r>
              <a:rPr lang="de-CH"/>
              <a:t>Seite </a:t>
            </a:r>
            <a:fld id="{A7D177B1-682A-4206-963F-0226912C8EC9}" type="slidenum">
              <a:rPr lang="de-CH" smtClean="0"/>
              <a:pPr>
                <a:spcAft>
                  <a:spcPts val="600"/>
                </a:spcAft>
              </a:pPr>
              <a:t>2</a:t>
            </a:fld>
            <a:endParaRPr lang="de-CH"/>
          </a:p>
        </p:txBody>
      </p:sp>
      <p:sp>
        <p:nvSpPr>
          <p:cNvPr id="5" name="Datumsplatzhalter 4"/>
          <p:cNvSpPr>
            <a:spLocks noGrp="1"/>
          </p:cNvSpPr>
          <p:nvPr>
            <p:ph type="dt" sz="half" idx="12"/>
          </p:nvPr>
        </p:nvSpPr>
        <p:spPr>
          <a:xfrm>
            <a:off x="1605430" y="6542642"/>
            <a:ext cx="1440000" cy="288000"/>
          </a:xfrm>
        </p:spPr>
        <p:txBody>
          <a:bodyPr vert="horz" lIns="0" tIns="0" rIns="0" bIns="0" rtlCol="0" anchor="ctr">
            <a:normAutofit/>
          </a:bodyPr>
          <a:lstStyle/>
          <a:p>
            <a:pPr>
              <a:spcAft>
                <a:spcPts val="600"/>
              </a:spcAft>
            </a:pPr>
            <a:r>
              <a:rPr lang="de-DE"/>
              <a:t>23. April 2026</a:t>
            </a:r>
            <a:endParaRPr lang="de-CH"/>
          </a:p>
          <a:p>
            <a:pPr>
              <a:spcAft>
                <a:spcPts val="600"/>
              </a:spcAft>
            </a:pPr>
            <a:endParaRPr lang="de-CH"/>
          </a:p>
        </p:txBody>
      </p:sp>
      <p:sp>
        <p:nvSpPr>
          <p:cNvPr id="21" name="Textfeld 20">
            <a:extLst>
              <a:ext uri="{FF2B5EF4-FFF2-40B4-BE49-F238E27FC236}">
                <a16:creationId xmlns:a16="http://schemas.microsoft.com/office/drawing/2014/main" id="{55ED2C46-5DBD-4B44-FC4A-F1BC00253E43}"/>
              </a:ext>
            </a:extLst>
          </p:cNvPr>
          <p:cNvSpPr txBox="1"/>
          <p:nvPr/>
        </p:nvSpPr>
        <p:spPr>
          <a:xfrm>
            <a:off x="553029" y="3904483"/>
            <a:ext cx="10435793" cy="923330"/>
          </a:xfrm>
          <a:prstGeom prst="rect">
            <a:avLst/>
          </a:prstGeom>
          <a:noFill/>
        </p:spPr>
        <p:txBody>
          <a:bodyPr wrap="square" lIns="91440" tIns="45720" rIns="91440" bIns="45720" anchor="t">
            <a:spAutoFit/>
          </a:bodyPr>
          <a:lstStyle/>
          <a:p>
            <a:r>
              <a:rPr lang="de-DE" i="0">
                <a:solidFill>
                  <a:srgbClr val="333333"/>
                </a:solidFill>
                <a:effectLst/>
                <a:latin typeface="Montserrat"/>
              </a:rPr>
              <a:t>Kinder und Jugendliche werden mit vielen neuen Anforderungen konfrontiert und müssen erst noch lernen, damit umzugehen.</a:t>
            </a:r>
            <a:endParaRPr lang="de-DE">
              <a:solidFill>
                <a:srgbClr val="333333"/>
              </a:solidFill>
              <a:latin typeface="Montserrat"/>
            </a:endParaRPr>
          </a:p>
          <a:p>
            <a:r>
              <a:rPr lang="de-DE" i="0">
                <a:solidFill>
                  <a:srgbClr val="333333"/>
                </a:solidFill>
                <a:effectLst/>
                <a:latin typeface="Montserrat"/>
              </a:rPr>
              <a:t>Deshalb fühlen sie sich schneller unter Druck gesetzt als Erwachsene.</a:t>
            </a:r>
            <a:endParaRPr lang="de-CH">
              <a:latin typeface="Montserrat"/>
            </a:endParaRPr>
          </a:p>
        </p:txBody>
      </p:sp>
      <p:pic>
        <p:nvPicPr>
          <p:cNvPr id="6" name="Bildplatzhalter 6">
            <a:extLst>
              <a:ext uri="{FF2B5EF4-FFF2-40B4-BE49-F238E27FC236}">
                <a16:creationId xmlns:a16="http://schemas.microsoft.com/office/drawing/2014/main" id="{7A1A9076-DBBE-88E3-9BBE-D65D18508C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89" t="23906" r="1" b="13925"/>
          <a:stretch/>
        </p:blipFill>
        <p:spPr>
          <a:xfrm>
            <a:off x="5447928" y="277597"/>
            <a:ext cx="6094071" cy="2541787"/>
          </a:xfrm>
          <a:prstGeom prst="rect">
            <a:avLst/>
          </a:prstGeom>
        </p:spPr>
      </p:pic>
      <p:sp>
        <p:nvSpPr>
          <p:cNvPr id="3" name="TextBox 2">
            <a:extLst>
              <a:ext uri="{FF2B5EF4-FFF2-40B4-BE49-F238E27FC236}">
                <a16:creationId xmlns:a16="http://schemas.microsoft.com/office/drawing/2014/main" id="{DEF46DEA-BBB3-4261-DAE8-2BB31286975A}"/>
              </a:ext>
            </a:extLst>
          </p:cNvPr>
          <p:cNvSpPr txBox="1"/>
          <p:nvPr/>
        </p:nvSpPr>
        <p:spPr>
          <a:xfrm>
            <a:off x="1492792" y="6498796"/>
            <a:ext cx="900823" cy="167295"/>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endParaRPr lang="en-US" sz="1400" err="1"/>
          </a:p>
        </p:txBody>
      </p:sp>
    </p:spTree>
    <p:extLst>
      <p:ext uri="{BB962C8B-B14F-4D97-AF65-F5344CB8AC3E}">
        <p14:creationId xmlns:p14="http://schemas.microsoft.com/office/powerpoint/2010/main" val="92894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6179" y="353701"/>
            <a:ext cx="11090275" cy="900000"/>
          </a:xfrm>
        </p:spPr>
        <p:txBody>
          <a:bodyPr anchor="t">
            <a:normAutofit/>
          </a:bodyPr>
          <a:lstStyle/>
          <a:p>
            <a:r>
              <a:rPr lang="de-DE"/>
              <a:t>Pro Juventute Jugendstudie, 2024</a:t>
            </a:r>
            <a:br>
              <a:rPr lang="de-CH" sz="1500"/>
            </a:br>
            <a:r>
              <a:rPr lang="de-CH" sz="1500"/>
              <a:t>Häufige Stressoren (% Antworten sehr häufig/häufig)</a:t>
            </a:r>
          </a:p>
        </p:txBody>
      </p:sp>
      <p:pic>
        <p:nvPicPr>
          <p:cNvPr id="23" name="Grafik 22">
            <a:extLst>
              <a:ext uri="{FF2B5EF4-FFF2-40B4-BE49-F238E27FC236}">
                <a16:creationId xmlns:a16="http://schemas.microsoft.com/office/drawing/2014/main" id="{5608BD2D-ECDD-494D-0148-F1A8972D8807}"/>
              </a:ext>
            </a:extLst>
          </p:cNvPr>
          <p:cNvPicPr>
            <a:picLocks noChangeAspect="1"/>
          </p:cNvPicPr>
          <p:nvPr/>
        </p:nvPicPr>
        <p:blipFill>
          <a:blip r:embed="rId2"/>
          <a:stretch>
            <a:fillRect/>
          </a:stretch>
        </p:blipFill>
        <p:spPr>
          <a:xfrm>
            <a:off x="361186" y="1068837"/>
            <a:ext cx="7608763" cy="5369455"/>
          </a:xfrm>
          <a:prstGeom prst="rect">
            <a:avLst/>
          </a:prstGeom>
          <a:noFill/>
        </p:spPr>
      </p:pic>
      <p:sp>
        <p:nvSpPr>
          <p:cNvPr id="5" name="Foliennummernplatzhalter 4"/>
          <p:cNvSpPr>
            <a:spLocks noGrp="1"/>
          </p:cNvSpPr>
          <p:nvPr>
            <p:ph type="sldNum" sz="quarter" idx="11"/>
          </p:nvPr>
        </p:nvSpPr>
        <p:spPr>
          <a:xfrm>
            <a:off x="550863" y="6415428"/>
            <a:ext cx="768416" cy="288000"/>
          </a:xfrm>
        </p:spPr>
        <p:txBody>
          <a:bodyPr anchor="ctr">
            <a:normAutofit/>
          </a:bodyPr>
          <a:lstStyle/>
          <a:p>
            <a:pPr>
              <a:spcAft>
                <a:spcPts val="600"/>
              </a:spcAft>
            </a:pPr>
            <a:r>
              <a:rPr lang="de-CH"/>
              <a:t>Seite </a:t>
            </a:r>
            <a:fld id="{A7D177B1-682A-4206-963F-0226912C8EC9}" type="slidenum">
              <a:rPr lang="de-CH" smtClean="0"/>
              <a:pPr>
                <a:spcAft>
                  <a:spcPts val="600"/>
                </a:spcAft>
              </a:pPr>
              <a:t>3</a:t>
            </a:fld>
            <a:endParaRPr lang="de-CH"/>
          </a:p>
        </p:txBody>
      </p:sp>
      <p:sp>
        <p:nvSpPr>
          <p:cNvPr id="25" name="Textfeld 24">
            <a:extLst>
              <a:ext uri="{FF2B5EF4-FFF2-40B4-BE49-F238E27FC236}">
                <a16:creationId xmlns:a16="http://schemas.microsoft.com/office/drawing/2014/main" id="{AF1DF1DF-2EB7-A0C6-7567-CF399EDAFF09}"/>
              </a:ext>
            </a:extLst>
          </p:cNvPr>
          <p:cNvSpPr txBox="1"/>
          <p:nvPr/>
        </p:nvSpPr>
        <p:spPr>
          <a:xfrm>
            <a:off x="7969949" y="5861430"/>
            <a:ext cx="3456384" cy="553998"/>
          </a:xfrm>
          <a:prstGeom prst="rect">
            <a:avLst/>
          </a:prstGeom>
          <a:noFill/>
        </p:spPr>
        <p:txBody>
          <a:bodyPr wrap="square" lIns="91440" tIns="45720" rIns="91440" bIns="45720" anchor="t">
            <a:spAutoFit/>
          </a:bodyPr>
          <a:lstStyle/>
          <a:p>
            <a:r>
              <a:rPr lang="de-DE" sz="1000"/>
              <a:t>Pro Juventute Jugendstudie: Umgang mit Stress, Krisen, Mediennutzung und Resilienz bei Jugendlichen und jungen Erwachsenen in der Schweiz» 30.10.2024</a:t>
            </a:r>
            <a:endParaRPr lang="de-CH" sz="1000"/>
          </a:p>
        </p:txBody>
      </p:sp>
      <p:sp>
        <p:nvSpPr>
          <p:cNvPr id="6" name="TextBox 5">
            <a:extLst>
              <a:ext uri="{FF2B5EF4-FFF2-40B4-BE49-F238E27FC236}">
                <a16:creationId xmlns:a16="http://schemas.microsoft.com/office/drawing/2014/main" id="{B365D948-55B8-EF69-FC37-B4150A1BA6BF}"/>
              </a:ext>
            </a:extLst>
          </p:cNvPr>
          <p:cNvSpPr txBox="1"/>
          <p:nvPr/>
        </p:nvSpPr>
        <p:spPr>
          <a:xfrm>
            <a:off x="8167056" y="4673747"/>
            <a:ext cx="3663758" cy="76944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i="0" u="none" strike="noStrike" baseline="0">
                <a:solidFill>
                  <a:srgbClr val="213229"/>
                </a:solidFill>
                <a:ea typeface="Aptos"/>
                <a:cs typeface="Aptos"/>
              </a:rPr>
              <a:t>Viele </a:t>
            </a:r>
            <a:r>
              <a:rPr lang="en-US" i="0" u="none" strike="noStrike" baseline="0" err="1">
                <a:solidFill>
                  <a:srgbClr val="213229"/>
                </a:solidFill>
                <a:ea typeface="Aptos"/>
                <a:cs typeface="Aptos"/>
              </a:rPr>
              <a:t>Familien</a:t>
            </a:r>
            <a:r>
              <a:rPr lang="en-US" i="0" u="none" strike="noStrike" baseline="0">
                <a:solidFill>
                  <a:srgbClr val="213229"/>
                </a:solidFill>
                <a:ea typeface="Aptos"/>
                <a:cs typeface="Aptos"/>
              </a:rPr>
              <a:t> </a:t>
            </a:r>
            <a:r>
              <a:rPr lang="en-US" i="0" u="none" strike="noStrike" baseline="0" err="1">
                <a:solidFill>
                  <a:srgbClr val="213229"/>
                </a:solidFill>
                <a:ea typeface="Aptos"/>
                <a:cs typeface="Aptos"/>
              </a:rPr>
              <a:t>sind</a:t>
            </a:r>
            <a:r>
              <a:rPr lang="en-US" i="0" u="none" strike="noStrike" baseline="0">
                <a:solidFill>
                  <a:srgbClr val="213229"/>
                </a:solidFill>
                <a:ea typeface="Aptos"/>
                <a:cs typeface="Aptos"/>
              </a:rPr>
              <a:t> </a:t>
            </a:r>
            <a:r>
              <a:rPr lang="en-US" i="0" u="none" strike="noStrike" baseline="0" err="1">
                <a:solidFill>
                  <a:srgbClr val="213229"/>
                </a:solidFill>
                <a:ea typeface="Aptos"/>
                <a:cs typeface="Aptos"/>
              </a:rPr>
              <a:t>erschöpft</a:t>
            </a:r>
            <a:r>
              <a:rPr lang="en-US" i="0" u="none" strike="noStrike" baseline="0">
                <a:solidFill>
                  <a:srgbClr val="213229"/>
                </a:solidFill>
                <a:ea typeface="Aptos"/>
                <a:cs typeface="Aptos"/>
              </a:rPr>
              <a:t>.</a:t>
            </a:r>
            <a:r>
              <a:rPr lang="en-US" i="0" u="none" strike="noStrike" baseline="0">
                <a:solidFill>
                  <a:srgbClr val="000000"/>
                </a:solidFill>
                <a:ea typeface="Arial"/>
                <a:cs typeface="Arial"/>
              </a:rPr>
              <a:t> </a:t>
            </a:r>
            <a:r>
              <a:rPr lang="en-US" i="0" u="none" strike="noStrike" baseline="0">
                <a:solidFill>
                  <a:srgbClr val="213229"/>
                </a:solidFill>
                <a:ea typeface="Aptos"/>
                <a:cs typeface="Aptos"/>
              </a:rPr>
              <a:t>Viele Kinder </a:t>
            </a:r>
            <a:r>
              <a:rPr lang="en-US" i="0" u="none" strike="noStrike" baseline="0" err="1">
                <a:solidFill>
                  <a:srgbClr val="213229"/>
                </a:solidFill>
                <a:ea typeface="Aptos"/>
                <a:cs typeface="Aptos"/>
              </a:rPr>
              <a:t>sind</a:t>
            </a:r>
            <a:r>
              <a:rPr lang="en-US" i="0" u="none" strike="noStrike" baseline="0">
                <a:solidFill>
                  <a:srgbClr val="213229"/>
                </a:solidFill>
                <a:ea typeface="Aptos"/>
                <a:cs typeface="Aptos"/>
              </a:rPr>
              <a:t> </a:t>
            </a:r>
            <a:r>
              <a:rPr lang="en-US" i="0" u="none" strike="noStrike" baseline="0" err="1">
                <a:solidFill>
                  <a:srgbClr val="213229"/>
                </a:solidFill>
                <a:ea typeface="Aptos"/>
                <a:cs typeface="Aptos"/>
              </a:rPr>
              <a:t>unter</a:t>
            </a:r>
            <a:r>
              <a:rPr lang="en-US" i="0" u="none" strike="noStrike" baseline="0">
                <a:solidFill>
                  <a:srgbClr val="213229"/>
                </a:solidFill>
                <a:ea typeface="Aptos"/>
                <a:cs typeface="Aptos"/>
              </a:rPr>
              <a:t> Druck</a:t>
            </a:r>
            <a:r>
              <a:rPr lang="en-US" b="0" i="0" u="none" strike="noStrike" baseline="0">
                <a:solidFill>
                  <a:srgbClr val="213229"/>
                </a:solidFill>
                <a:ea typeface="Aptos"/>
                <a:cs typeface="Aptos"/>
              </a:rPr>
              <a:t>.</a:t>
            </a:r>
            <a:endParaRPr lang="en-US">
              <a:cs typeface="Arial"/>
            </a:endParaRPr>
          </a:p>
          <a:p>
            <a:pPr algn="ctr"/>
            <a:endParaRPr lang="en-US" sz="1400"/>
          </a:p>
        </p:txBody>
      </p:sp>
    </p:spTree>
    <p:extLst>
      <p:ext uri="{BB962C8B-B14F-4D97-AF65-F5344CB8AC3E}">
        <p14:creationId xmlns:p14="http://schemas.microsoft.com/office/powerpoint/2010/main" val="1768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CH"/>
              <a:t>Seite </a:t>
            </a:r>
            <a:fld id="{A7D177B1-682A-4206-963F-0226912C8EC9}" type="slidenum">
              <a:rPr lang="de-CH" smtClean="0"/>
              <a:pPr/>
              <a:t>4</a:t>
            </a:fld>
            <a:endParaRPr lang="de-CH"/>
          </a:p>
        </p:txBody>
      </p:sp>
      <p:pic>
        <p:nvPicPr>
          <p:cNvPr id="10" name="Picture 2" descr="Stress-Studie Grafik: Anteil Kinder und Jugendliche mit hohem Stress. ">
            <a:extLst>
              <a:ext uri="{FF2B5EF4-FFF2-40B4-BE49-F238E27FC236}">
                <a16:creationId xmlns:a16="http://schemas.microsoft.com/office/drawing/2014/main" id="{00D9B52F-7FDA-DF59-8BF9-49FDD4AA2A8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5637" y="1182226"/>
            <a:ext cx="7714779" cy="49551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36D438F4-8A85-0AEC-D8A9-3D072DF94C65}"/>
              </a:ext>
            </a:extLst>
          </p:cNvPr>
          <p:cNvSpPr txBox="1"/>
          <p:nvPr/>
        </p:nvSpPr>
        <p:spPr>
          <a:xfrm>
            <a:off x="8440269" y="1714110"/>
            <a:ext cx="3648998" cy="120032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de-DE">
                <a:latin typeface="Aptos"/>
                <a:ea typeface="+mn-lt"/>
                <a:cs typeface="+mn-lt"/>
              </a:rPr>
              <a:t>Rund 1/3 ist stark gestresst</a:t>
            </a:r>
            <a:endParaRPr lang="en-US"/>
          </a:p>
          <a:p>
            <a:pPr marL="285750" indent="-285750">
              <a:buFont typeface="Arial" panose="020B0604020202020204" pitchFamily="34" charset="0"/>
              <a:buChar char="•"/>
            </a:pPr>
            <a:endParaRPr lang="de-DE">
              <a:latin typeface="Aptos"/>
              <a:cs typeface="Arial"/>
            </a:endParaRPr>
          </a:p>
          <a:p>
            <a:pPr marL="285750" indent="-285750">
              <a:buFont typeface="Arial" panose="020B0604020202020204" pitchFamily="34" charset="0"/>
              <a:buChar char="•"/>
            </a:pPr>
            <a:r>
              <a:rPr lang="de-DE">
                <a:latin typeface="Aptos"/>
                <a:ea typeface="+mn-lt"/>
                <a:cs typeface="+mn-lt"/>
              </a:rPr>
              <a:t>30 % fühlen sich oft müde und erschöpft</a:t>
            </a:r>
            <a:endParaRPr lang="de-DE">
              <a:latin typeface="Aptos"/>
            </a:endParaRPr>
          </a:p>
        </p:txBody>
      </p:sp>
      <p:sp>
        <p:nvSpPr>
          <p:cNvPr id="2" name="TextBox 1">
            <a:extLst>
              <a:ext uri="{FF2B5EF4-FFF2-40B4-BE49-F238E27FC236}">
                <a16:creationId xmlns:a16="http://schemas.microsoft.com/office/drawing/2014/main" id="{CD330BDC-694D-1BE6-4C5B-FD46CB8BD0B7}"/>
              </a:ext>
            </a:extLst>
          </p:cNvPr>
          <p:cNvSpPr txBox="1"/>
          <p:nvPr/>
        </p:nvSpPr>
        <p:spPr>
          <a:xfrm>
            <a:off x="415637" y="319424"/>
            <a:ext cx="8204968" cy="5847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e-DE" sz="2400" b="1">
                <a:latin typeface="apro"/>
                <a:ea typeface="+mn-lt"/>
                <a:cs typeface="+mn-lt"/>
              </a:rPr>
              <a:t>Stress bei Kindern und Jugendlichen in der Schweiz</a:t>
            </a:r>
            <a:endParaRPr lang="en-US" b="1">
              <a:latin typeface="apro"/>
            </a:endParaRPr>
          </a:p>
          <a:p>
            <a:pPr algn="ctr"/>
            <a:endParaRPr lang="en-US" sz="1400"/>
          </a:p>
        </p:txBody>
      </p:sp>
      <p:sp>
        <p:nvSpPr>
          <p:cNvPr id="3" name="TextBox 2">
            <a:extLst>
              <a:ext uri="{FF2B5EF4-FFF2-40B4-BE49-F238E27FC236}">
                <a16:creationId xmlns:a16="http://schemas.microsoft.com/office/drawing/2014/main" id="{F642E478-B838-DBD9-B6AD-4FD46D3EDB98}"/>
              </a:ext>
            </a:extLst>
          </p:cNvPr>
          <p:cNvSpPr txBox="1"/>
          <p:nvPr/>
        </p:nvSpPr>
        <p:spPr>
          <a:xfrm>
            <a:off x="8565187" y="3126509"/>
            <a:ext cx="3200399" cy="138499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latin typeface="Aptos"/>
              </a:rPr>
              <a:t>Stress </a:t>
            </a:r>
            <a:r>
              <a:rPr lang="en-US" err="1">
                <a:latin typeface="Aptos"/>
              </a:rPr>
              <a:t>beginnt</a:t>
            </a:r>
            <a:r>
              <a:rPr lang="en-US">
                <a:latin typeface="Aptos"/>
              </a:rPr>
              <a:t> oft </a:t>
            </a:r>
            <a:r>
              <a:rPr lang="en-US" err="1">
                <a:latin typeface="Aptos"/>
              </a:rPr>
              <a:t>schon</a:t>
            </a:r>
            <a:r>
              <a:rPr lang="en-US">
                <a:latin typeface="Aptos"/>
              </a:rPr>
              <a:t> </a:t>
            </a:r>
            <a:r>
              <a:rPr lang="en-US" err="1">
                <a:latin typeface="Aptos"/>
              </a:rPr>
              <a:t>im</a:t>
            </a:r>
            <a:r>
              <a:rPr lang="en-US">
                <a:latin typeface="Aptos"/>
              </a:rPr>
              <a:t> </a:t>
            </a:r>
            <a:r>
              <a:rPr lang="en-US" err="1">
                <a:latin typeface="Aptos"/>
              </a:rPr>
              <a:t>frühen</a:t>
            </a:r>
            <a:r>
              <a:rPr lang="en-US">
                <a:latin typeface="Aptos"/>
              </a:rPr>
              <a:t> </a:t>
            </a:r>
            <a:r>
              <a:rPr lang="en-US" err="1">
                <a:latin typeface="Aptos"/>
              </a:rPr>
              <a:t>Schulalter</a:t>
            </a:r>
            <a:endParaRPr lang="en-US">
              <a:latin typeface="Aptos"/>
            </a:endParaRPr>
          </a:p>
          <a:p>
            <a:pPr marL="285750" indent="-285750">
              <a:buFont typeface="Arial" panose="020B0604020202020204" pitchFamily="34" charset="0"/>
              <a:buChar char="•"/>
            </a:pPr>
            <a:endParaRPr lang="en-US">
              <a:latin typeface="Aptos"/>
            </a:endParaRPr>
          </a:p>
          <a:p>
            <a:pPr marL="285750" indent="-285750">
              <a:buFont typeface="Arial" panose="020B0604020202020204" pitchFamily="34" charset="0"/>
              <a:buChar char="•"/>
            </a:pPr>
            <a:r>
              <a:rPr lang="en-US">
                <a:latin typeface="Aptos"/>
                <a:ea typeface="+mn-lt"/>
                <a:cs typeface="+mn-lt"/>
              </a:rPr>
              <a:t>Mädchen </a:t>
            </a:r>
            <a:r>
              <a:rPr lang="en-US" err="1">
                <a:latin typeface="Aptos"/>
                <a:ea typeface="+mn-lt"/>
                <a:cs typeface="+mn-lt"/>
              </a:rPr>
              <a:t>sind</a:t>
            </a:r>
            <a:r>
              <a:rPr lang="en-US">
                <a:latin typeface="Aptos"/>
                <a:ea typeface="+mn-lt"/>
                <a:cs typeface="+mn-lt"/>
              </a:rPr>
              <a:t> </a:t>
            </a:r>
            <a:r>
              <a:rPr lang="en-US" err="1">
                <a:latin typeface="Aptos"/>
                <a:ea typeface="+mn-lt"/>
                <a:cs typeface="+mn-lt"/>
              </a:rPr>
              <a:t>stärker</a:t>
            </a:r>
            <a:r>
              <a:rPr lang="en-US">
                <a:latin typeface="Aptos"/>
                <a:ea typeface="+mn-lt"/>
                <a:cs typeface="+mn-lt"/>
              </a:rPr>
              <a:t> </a:t>
            </a:r>
            <a:r>
              <a:rPr lang="en-US" err="1">
                <a:latin typeface="Aptos"/>
                <a:ea typeface="+mn-lt"/>
                <a:cs typeface="+mn-lt"/>
              </a:rPr>
              <a:t>betroffen</a:t>
            </a:r>
            <a:r>
              <a:rPr lang="en-US">
                <a:latin typeface="Aptos"/>
                <a:ea typeface="+mn-lt"/>
                <a:cs typeface="+mn-lt"/>
              </a:rPr>
              <a:t> </a:t>
            </a:r>
            <a:r>
              <a:rPr lang="en-US" err="1">
                <a:latin typeface="Aptos"/>
                <a:ea typeface="+mn-lt"/>
                <a:cs typeface="+mn-lt"/>
              </a:rPr>
              <a:t>als</a:t>
            </a:r>
            <a:r>
              <a:rPr lang="en-US">
                <a:latin typeface="Aptos"/>
                <a:ea typeface="+mn-lt"/>
                <a:cs typeface="+mn-lt"/>
              </a:rPr>
              <a:t> Jungen</a:t>
            </a:r>
            <a:endParaRPr lang="en-US">
              <a:latin typeface="Aptos"/>
            </a:endParaRPr>
          </a:p>
        </p:txBody>
      </p:sp>
    </p:spTree>
    <p:extLst>
      <p:ext uri="{BB962C8B-B14F-4D97-AF65-F5344CB8AC3E}">
        <p14:creationId xmlns:p14="http://schemas.microsoft.com/office/powerpoint/2010/main" val="170267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r>
              <a:rPr lang="de-CH"/>
              <a:t>Seite </a:t>
            </a:r>
            <a:fld id="{A7D177B1-682A-4206-963F-0226912C8EC9}" type="slidenum">
              <a:rPr lang="de-CH" smtClean="0"/>
              <a:pPr/>
              <a:t>5</a:t>
            </a:fld>
            <a:endParaRPr lang="de-CH"/>
          </a:p>
        </p:txBody>
      </p:sp>
      <p:sp>
        <p:nvSpPr>
          <p:cNvPr id="13" name="Textfeld 12">
            <a:extLst>
              <a:ext uri="{FF2B5EF4-FFF2-40B4-BE49-F238E27FC236}">
                <a16:creationId xmlns:a16="http://schemas.microsoft.com/office/drawing/2014/main" id="{1135BC20-05E2-61F9-CAD1-2D342A25CFD9}"/>
              </a:ext>
            </a:extLst>
          </p:cNvPr>
          <p:cNvSpPr txBox="1"/>
          <p:nvPr/>
        </p:nvSpPr>
        <p:spPr>
          <a:xfrm>
            <a:off x="404621" y="654229"/>
            <a:ext cx="6238754" cy="461665"/>
          </a:xfrm>
          <a:prstGeom prst="rect">
            <a:avLst/>
          </a:prstGeom>
          <a:noFill/>
        </p:spPr>
        <p:txBody>
          <a:bodyPr wrap="square" lIns="91440" tIns="45720" rIns="91440" bIns="45720" anchor="t">
            <a:spAutoFit/>
          </a:bodyPr>
          <a:lstStyle/>
          <a:p>
            <a:pPr marL="0" indent="0">
              <a:buNone/>
            </a:pPr>
            <a:r>
              <a:rPr lang="en-US" sz="2400" b="1">
                <a:solidFill>
                  <a:srgbClr val="213229"/>
                </a:solidFill>
                <a:latin typeface="+mj-lt"/>
                <a:ea typeface="Aptos" pitchFamily="34" charset="-122"/>
                <a:cs typeface="Aptos" pitchFamily="34" charset="-120"/>
              </a:rPr>
              <a:t>Was Kinder </a:t>
            </a:r>
            <a:r>
              <a:rPr lang="en-US" sz="2400" b="1" err="1">
                <a:solidFill>
                  <a:srgbClr val="213229"/>
                </a:solidFill>
                <a:latin typeface="+mj-lt"/>
                <a:ea typeface="Aptos" pitchFamily="34" charset="-122"/>
                <a:cs typeface="Aptos" pitchFamily="34" charset="-120"/>
              </a:rPr>
              <a:t>fühlen</a:t>
            </a:r>
            <a:endParaRPr lang="en-US" sz="2400">
              <a:latin typeface="+mj-lt"/>
            </a:endParaRPr>
          </a:p>
        </p:txBody>
      </p:sp>
      <p:sp>
        <p:nvSpPr>
          <p:cNvPr id="6" name="Textfeld 5">
            <a:extLst>
              <a:ext uri="{FF2B5EF4-FFF2-40B4-BE49-F238E27FC236}">
                <a16:creationId xmlns:a16="http://schemas.microsoft.com/office/drawing/2014/main" id="{617F7D67-1E8C-921D-83A3-46619A6735B4}"/>
              </a:ext>
            </a:extLst>
          </p:cNvPr>
          <p:cNvSpPr txBox="1"/>
          <p:nvPr/>
        </p:nvSpPr>
        <p:spPr>
          <a:xfrm>
            <a:off x="406725" y="1391635"/>
            <a:ext cx="5995939" cy="646331"/>
          </a:xfrm>
          <a:prstGeom prst="rect">
            <a:avLst/>
          </a:prstGeom>
          <a:noFill/>
        </p:spPr>
        <p:txBody>
          <a:bodyPr wrap="square" lIns="91440" tIns="45720" rIns="91440" bIns="45720" anchor="t">
            <a:spAutoFit/>
          </a:bodyPr>
          <a:lstStyle/>
          <a:p>
            <a:pPr>
              <a:buNone/>
            </a:pPr>
            <a:r>
              <a:rPr lang="de-DE" b="1"/>
              <a:t>Was von </a:t>
            </a:r>
            <a:r>
              <a:rPr lang="de-DE" b="1" err="1"/>
              <a:t>aussen</a:t>
            </a:r>
            <a:r>
              <a:rPr lang="de-DE" b="1"/>
              <a:t> kommt</a:t>
            </a:r>
          </a:p>
          <a:p>
            <a:r>
              <a:rPr lang="de-DE"/>
              <a:t>Leistungsdruck, Erwartungen, Vergleich</a:t>
            </a:r>
          </a:p>
        </p:txBody>
      </p:sp>
      <p:sp>
        <p:nvSpPr>
          <p:cNvPr id="7" name="Textfeld 6">
            <a:extLst>
              <a:ext uri="{FF2B5EF4-FFF2-40B4-BE49-F238E27FC236}">
                <a16:creationId xmlns:a16="http://schemas.microsoft.com/office/drawing/2014/main" id="{778EF2D9-E9AD-1715-69C4-18D1FE348D7C}"/>
              </a:ext>
            </a:extLst>
          </p:cNvPr>
          <p:cNvSpPr txBox="1"/>
          <p:nvPr/>
        </p:nvSpPr>
        <p:spPr>
          <a:xfrm>
            <a:off x="300468" y="2857180"/>
            <a:ext cx="4203819" cy="1477328"/>
          </a:xfrm>
          <a:prstGeom prst="rect">
            <a:avLst/>
          </a:prstGeom>
          <a:noFill/>
        </p:spPr>
        <p:txBody>
          <a:bodyPr wrap="square" lIns="91440" tIns="45720" rIns="91440" bIns="45720" anchor="t">
            <a:spAutoFit/>
          </a:bodyPr>
          <a:lstStyle/>
          <a:p>
            <a:pPr>
              <a:buNone/>
            </a:pPr>
            <a:r>
              <a:rPr lang="de-DE" b="1"/>
              <a:t>Gedanken von Kindern</a:t>
            </a:r>
          </a:p>
          <a:p>
            <a:r>
              <a:rPr lang="de-DE"/>
              <a:t>„Ich schaffe das nicht“ </a:t>
            </a:r>
          </a:p>
          <a:p>
            <a:r>
              <a:rPr lang="de-DE"/>
              <a:t>„Ich bin nicht gut genug“ </a:t>
            </a:r>
          </a:p>
          <a:p>
            <a:r>
              <a:rPr lang="de-DE"/>
              <a:t>„Das ist zu viel für mich“ </a:t>
            </a:r>
          </a:p>
          <a:p>
            <a:r>
              <a:rPr lang="de-DE"/>
              <a:t>„Niemand hilft mir“</a:t>
            </a:r>
          </a:p>
        </p:txBody>
      </p:sp>
      <p:sp>
        <p:nvSpPr>
          <p:cNvPr id="10" name="Textfeld 9">
            <a:extLst>
              <a:ext uri="{FF2B5EF4-FFF2-40B4-BE49-F238E27FC236}">
                <a16:creationId xmlns:a16="http://schemas.microsoft.com/office/drawing/2014/main" id="{2B8DB19F-9F13-A61A-E4F6-81C86730458C}"/>
              </a:ext>
            </a:extLst>
          </p:cNvPr>
          <p:cNvSpPr txBox="1"/>
          <p:nvPr/>
        </p:nvSpPr>
        <p:spPr>
          <a:xfrm>
            <a:off x="7070316" y="2853453"/>
            <a:ext cx="5121684" cy="1477328"/>
          </a:xfrm>
          <a:prstGeom prst="rect">
            <a:avLst/>
          </a:prstGeom>
          <a:noFill/>
        </p:spPr>
        <p:txBody>
          <a:bodyPr wrap="square" lIns="91440" tIns="45720" rIns="91440" bIns="45720" anchor="t">
            <a:spAutoFit/>
          </a:bodyPr>
          <a:lstStyle/>
          <a:p>
            <a:pPr>
              <a:buNone/>
            </a:pPr>
            <a:r>
              <a:rPr lang="de-DE" b="1"/>
              <a:t>Verhalten (sichtbar für andere)</a:t>
            </a:r>
          </a:p>
          <a:p>
            <a:r>
              <a:rPr lang="de-DE"/>
              <a:t>Rückzug oder still werden </a:t>
            </a:r>
          </a:p>
          <a:p>
            <a:r>
              <a:rPr lang="de-DE"/>
              <a:t>Plötzliche Wutausbrüche </a:t>
            </a:r>
          </a:p>
          <a:p>
            <a:r>
              <a:rPr lang="de-DE"/>
              <a:t>Konzentrationsprobleme </a:t>
            </a:r>
          </a:p>
          <a:p>
            <a:r>
              <a:rPr lang="de-DE"/>
              <a:t>Häufiges Weinen oder erhöhte Empfindlichkeit</a:t>
            </a:r>
          </a:p>
        </p:txBody>
      </p:sp>
      <p:sp>
        <p:nvSpPr>
          <p:cNvPr id="14" name="Textfeld 13">
            <a:extLst>
              <a:ext uri="{FF2B5EF4-FFF2-40B4-BE49-F238E27FC236}">
                <a16:creationId xmlns:a16="http://schemas.microsoft.com/office/drawing/2014/main" id="{29583918-84A8-C83B-7C2C-A5C8DCA54F15}"/>
              </a:ext>
            </a:extLst>
          </p:cNvPr>
          <p:cNvSpPr txBox="1"/>
          <p:nvPr/>
        </p:nvSpPr>
        <p:spPr>
          <a:xfrm>
            <a:off x="3547430" y="2853453"/>
            <a:ext cx="2856347" cy="1477328"/>
          </a:xfrm>
          <a:prstGeom prst="rect">
            <a:avLst/>
          </a:prstGeom>
          <a:noFill/>
        </p:spPr>
        <p:txBody>
          <a:bodyPr wrap="square" lIns="91440" tIns="45720" rIns="91440" bIns="45720" anchor="t">
            <a:spAutoFit/>
          </a:bodyPr>
          <a:lstStyle/>
          <a:p>
            <a:pPr>
              <a:buNone/>
            </a:pPr>
            <a:r>
              <a:rPr lang="de-DE" b="1"/>
              <a:t>Körperliche Reaktionen</a:t>
            </a:r>
          </a:p>
          <a:p>
            <a:r>
              <a:rPr lang="de-DE"/>
              <a:t>Bauchschmerzen oder </a:t>
            </a:r>
          </a:p>
          <a:p>
            <a:r>
              <a:rPr lang="de-DE"/>
              <a:t>Kopfschmerzen </a:t>
            </a:r>
          </a:p>
          <a:p>
            <a:r>
              <a:rPr lang="de-DE"/>
              <a:t>Schwitzen oder Zittern </a:t>
            </a:r>
          </a:p>
          <a:p>
            <a:r>
              <a:rPr lang="de-DE"/>
              <a:t>Schlafprobleme</a:t>
            </a:r>
          </a:p>
        </p:txBody>
      </p:sp>
      <p:pic>
        <p:nvPicPr>
          <p:cNvPr id="8" name="Picture 7" descr="22.100+ Grafiken, lizenzfreie Vektorgrafiken und Clipart zu Kinder Stress -  iStock | Kinder lärm">
            <a:extLst>
              <a:ext uri="{FF2B5EF4-FFF2-40B4-BE49-F238E27FC236}">
                <a16:creationId xmlns:a16="http://schemas.microsoft.com/office/drawing/2014/main" id="{7DF3E84C-7C4C-513E-6992-D1D8952DEE8B}"/>
              </a:ext>
            </a:extLst>
          </p:cNvPr>
          <p:cNvPicPr>
            <a:picLocks noChangeAspect="1"/>
          </p:cNvPicPr>
          <p:nvPr/>
        </p:nvPicPr>
        <p:blipFill>
          <a:blip r:embed="rId2"/>
          <a:stretch>
            <a:fillRect/>
          </a:stretch>
        </p:blipFill>
        <p:spPr>
          <a:xfrm>
            <a:off x="9654988" y="0"/>
            <a:ext cx="2537012" cy="2598218"/>
          </a:xfrm>
          <a:prstGeom prst="rect">
            <a:avLst/>
          </a:prstGeom>
        </p:spPr>
      </p:pic>
      <p:sp>
        <p:nvSpPr>
          <p:cNvPr id="3" name="Textfeld 2">
            <a:extLst>
              <a:ext uri="{FF2B5EF4-FFF2-40B4-BE49-F238E27FC236}">
                <a16:creationId xmlns:a16="http://schemas.microsoft.com/office/drawing/2014/main" id="{85E4A032-86CC-2916-97DD-11810CB47E1F}"/>
              </a:ext>
            </a:extLst>
          </p:cNvPr>
          <p:cNvSpPr txBox="1"/>
          <p:nvPr/>
        </p:nvSpPr>
        <p:spPr>
          <a:xfrm>
            <a:off x="354351" y="5004700"/>
            <a:ext cx="10848758" cy="923330"/>
          </a:xfrm>
          <a:prstGeom prst="rect">
            <a:avLst/>
          </a:prstGeom>
          <a:noFill/>
        </p:spPr>
        <p:txBody>
          <a:bodyPr wrap="square">
            <a:spAutoFit/>
          </a:bodyPr>
          <a:lstStyle/>
          <a:p>
            <a:r>
              <a:rPr lang="de-DE"/>
              <a:t>Ein Teufelskreis, in dem sich Gedanken, Gefühle und körperliche Reaktionen gegenseitig verstärken. </a:t>
            </a:r>
          </a:p>
          <a:p>
            <a:r>
              <a:rPr lang="de-DE"/>
              <a:t>Je schlimmer die Gedanken, desto heftiger die Gefühle und die Reaktionen des Körpers. Diese wiederum verstärken und bestätigen die belastenden Gedanken. </a:t>
            </a:r>
            <a:endParaRPr lang="de-CH"/>
          </a:p>
        </p:txBody>
      </p:sp>
    </p:spTree>
    <p:extLst>
      <p:ext uri="{BB962C8B-B14F-4D97-AF65-F5344CB8AC3E}">
        <p14:creationId xmlns:p14="http://schemas.microsoft.com/office/powerpoint/2010/main" val="28629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8750" y="345065"/>
            <a:ext cx="11090275" cy="900000"/>
          </a:xfrm>
        </p:spPr>
        <p:txBody>
          <a:bodyPr/>
          <a:lstStyle/>
          <a:p>
            <a:r>
              <a:rPr lang="en-US" sz="2400">
                <a:solidFill>
                  <a:srgbClr val="213229"/>
                </a:solidFill>
                <a:ea typeface="Aptos" pitchFamily="34" charset="-122"/>
                <a:cs typeface="Aptos" pitchFamily="34" charset="-120"/>
              </a:rPr>
              <a:t> </a:t>
            </a:r>
            <a:r>
              <a:rPr lang="en-US" sz="2400" b="0">
                <a:solidFill>
                  <a:srgbClr val="213229"/>
                </a:solidFill>
                <a:ea typeface="Aptos" pitchFamily="34" charset="-122"/>
                <a:cs typeface="Aptos" pitchFamily="34" charset="-120"/>
              </a:rPr>
              <a:t> </a:t>
            </a:r>
            <a:r>
              <a:rPr lang="en-US" sz="2400">
                <a:solidFill>
                  <a:srgbClr val="213229"/>
                </a:solidFill>
                <a:ea typeface="Aptos" pitchFamily="34" charset="-122"/>
                <a:cs typeface="Aptos" pitchFamily="34" charset="-120"/>
              </a:rPr>
              <a:t>Wie </a:t>
            </a:r>
            <a:r>
              <a:rPr lang="en-US" sz="2400" err="1">
                <a:solidFill>
                  <a:srgbClr val="213229"/>
                </a:solidFill>
                <a:ea typeface="Aptos" pitchFamily="34" charset="-122"/>
                <a:cs typeface="Aptos" pitchFamily="34" charset="-120"/>
              </a:rPr>
              <a:t>stärken</a:t>
            </a:r>
            <a:r>
              <a:rPr lang="en-US" sz="2400">
                <a:solidFill>
                  <a:srgbClr val="213229"/>
                </a:solidFill>
                <a:ea typeface="Aptos" pitchFamily="34" charset="-122"/>
                <a:cs typeface="Aptos" pitchFamily="34" charset="-120"/>
              </a:rPr>
              <a:t> </a:t>
            </a:r>
            <a:r>
              <a:rPr lang="en-US" sz="2400" err="1">
                <a:solidFill>
                  <a:srgbClr val="213229"/>
                </a:solidFill>
                <a:ea typeface="Aptos" pitchFamily="34" charset="-122"/>
                <a:cs typeface="Aptos" pitchFamily="34" charset="-120"/>
              </a:rPr>
              <a:t>wir</a:t>
            </a:r>
            <a:r>
              <a:rPr lang="en-US" sz="2400">
                <a:solidFill>
                  <a:srgbClr val="213229"/>
                </a:solidFill>
                <a:ea typeface="Aptos" pitchFamily="34" charset="-122"/>
                <a:cs typeface="Aptos" pitchFamily="34" charset="-120"/>
              </a:rPr>
              <a:t> Kinder, </a:t>
            </a:r>
            <a:r>
              <a:rPr lang="en-US" sz="2400" err="1">
                <a:solidFill>
                  <a:srgbClr val="213229"/>
                </a:solidFill>
                <a:ea typeface="Aptos" pitchFamily="34" charset="-122"/>
                <a:cs typeface="Aptos" pitchFamily="34" charset="-120"/>
              </a:rPr>
              <a:t>ohne</a:t>
            </a:r>
            <a:r>
              <a:rPr lang="en-US" sz="2400">
                <a:solidFill>
                  <a:srgbClr val="213229"/>
                </a:solidFill>
                <a:ea typeface="Aptos" pitchFamily="34" charset="-122"/>
                <a:cs typeface="Aptos" pitchFamily="34" charset="-120"/>
              </a:rPr>
              <a:t> </a:t>
            </a:r>
            <a:r>
              <a:rPr lang="en-US" sz="2400" err="1">
                <a:solidFill>
                  <a:srgbClr val="213229"/>
                </a:solidFill>
                <a:ea typeface="Aptos" pitchFamily="34" charset="-122"/>
                <a:cs typeface="Aptos" pitchFamily="34" charset="-120"/>
              </a:rPr>
              <a:t>sie</a:t>
            </a:r>
            <a:r>
              <a:rPr lang="en-US" sz="2400">
                <a:solidFill>
                  <a:srgbClr val="213229"/>
                </a:solidFill>
                <a:ea typeface="Aptos" pitchFamily="34" charset="-122"/>
                <a:cs typeface="Aptos" pitchFamily="34" charset="-120"/>
              </a:rPr>
              <a:t> </a:t>
            </a:r>
            <a:r>
              <a:rPr lang="en-US" sz="2400" err="1">
                <a:solidFill>
                  <a:srgbClr val="213229"/>
                </a:solidFill>
                <a:ea typeface="Aptos" pitchFamily="34" charset="-122"/>
                <a:cs typeface="Aptos" pitchFamily="34" charset="-120"/>
              </a:rPr>
              <a:t>zusätzlich</a:t>
            </a:r>
            <a:r>
              <a:rPr lang="en-US" sz="2400">
                <a:solidFill>
                  <a:srgbClr val="000000"/>
                </a:solidFill>
                <a:ea typeface="Aptos" pitchFamily="34" charset="-122"/>
                <a:cs typeface="Arial"/>
              </a:rPr>
              <a:t> </a:t>
            </a:r>
            <a:r>
              <a:rPr lang="en-US" sz="2400" err="1">
                <a:solidFill>
                  <a:srgbClr val="213229"/>
                </a:solidFill>
                <a:ea typeface="Aptos" pitchFamily="34" charset="-122"/>
                <a:cs typeface="Aptos" pitchFamily="34" charset="-120"/>
              </a:rPr>
              <a:t>zu</a:t>
            </a:r>
            <a:r>
              <a:rPr lang="en-US" sz="2400">
                <a:solidFill>
                  <a:srgbClr val="213229"/>
                </a:solidFill>
                <a:ea typeface="Aptos" pitchFamily="34" charset="-122"/>
                <a:cs typeface="Aptos" pitchFamily="34" charset="-120"/>
              </a:rPr>
              <a:t> </a:t>
            </a:r>
            <a:r>
              <a:rPr lang="en-US" sz="2400" err="1">
                <a:solidFill>
                  <a:srgbClr val="213229"/>
                </a:solidFill>
                <a:ea typeface="Aptos" pitchFamily="34" charset="-122"/>
                <a:cs typeface="Aptos" pitchFamily="34" charset="-120"/>
              </a:rPr>
              <a:t>belasten</a:t>
            </a:r>
            <a:r>
              <a:rPr lang="en-US" sz="2400">
                <a:solidFill>
                  <a:srgbClr val="213229"/>
                </a:solidFill>
                <a:ea typeface="Aptos" pitchFamily="34" charset="-122"/>
                <a:cs typeface="Aptos" pitchFamily="34" charset="-120"/>
              </a:rPr>
              <a:t>?</a:t>
            </a:r>
            <a:br>
              <a:rPr lang="en-US" sz="2400"/>
            </a:br>
            <a:endParaRPr lang="de-CH"/>
          </a:p>
        </p:txBody>
      </p:sp>
      <p:sp>
        <p:nvSpPr>
          <p:cNvPr id="7" name="Inhaltsplatzhalter 6">
            <a:extLst>
              <a:ext uri="{FF2B5EF4-FFF2-40B4-BE49-F238E27FC236}">
                <a16:creationId xmlns:a16="http://schemas.microsoft.com/office/drawing/2014/main" id="{F6E8B37E-6CE3-2DD8-305E-7A76B4ECE250}"/>
              </a:ext>
            </a:extLst>
          </p:cNvPr>
          <p:cNvSpPr>
            <a:spLocks noGrp="1"/>
          </p:cNvSpPr>
          <p:nvPr>
            <p:ph idx="1"/>
          </p:nvPr>
        </p:nvSpPr>
        <p:spPr>
          <a:xfrm>
            <a:off x="542839" y="2005273"/>
            <a:ext cx="11098298" cy="4645282"/>
          </a:xfrm>
        </p:spPr>
        <p:txBody>
          <a:bodyPr vert="horz" lIns="0" tIns="0" rIns="0" bIns="0" rtlCol="0" anchor="t">
            <a:noAutofit/>
          </a:bodyPr>
          <a:lstStyle/>
          <a:p>
            <a:pPr marL="0" indent="0">
              <a:buNone/>
            </a:pPr>
            <a:endParaRPr lang="de-CH" sz="1800">
              <a:latin typeface="Aptos"/>
            </a:endParaRPr>
          </a:p>
          <a:p>
            <a:pPr marL="0" indent="0">
              <a:buNone/>
            </a:pPr>
            <a:endParaRPr lang="en-US" sz="1800">
              <a:latin typeface="Aptos"/>
            </a:endParaRPr>
          </a:p>
          <a:p>
            <a:endParaRPr lang="de-CH"/>
          </a:p>
        </p:txBody>
      </p:sp>
      <p:sp>
        <p:nvSpPr>
          <p:cNvPr id="5" name="Foliennummernplatzhalter 4"/>
          <p:cNvSpPr>
            <a:spLocks noGrp="1"/>
          </p:cNvSpPr>
          <p:nvPr>
            <p:ph type="sldNum" sz="quarter" idx="11"/>
          </p:nvPr>
        </p:nvSpPr>
        <p:spPr/>
        <p:txBody>
          <a:bodyPr/>
          <a:lstStyle/>
          <a:p>
            <a:r>
              <a:rPr lang="de-CH"/>
              <a:t>Seite </a:t>
            </a:r>
            <a:fld id="{A7D177B1-682A-4206-963F-0226912C8EC9}" type="slidenum">
              <a:rPr lang="de-CH" smtClean="0"/>
              <a:pPr/>
              <a:t>6</a:t>
            </a:fld>
            <a:endParaRPr lang="de-CH"/>
          </a:p>
        </p:txBody>
      </p:sp>
      <p:pic>
        <p:nvPicPr>
          <p:cNvPr id="1026" name="Picture 2">
            <a:extLst>
              <a:ext uri="{FF2B5EF4-FFF2-40B4-BE49-F238E27FC236}">
                <a16:creationId xmlns:a16="http://schemas.microsoft.com/office/drawing/2014/main" id="{F7813625-7E9B-0EB0-10AF-44D25013E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54" y="4023301"/>
            <a:ext cx="3513281" cy="238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C711E772-D32B-A42E-94E6-7F3B87EEF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633" y="4109898"/>
            <a:ext cx="4028950" cy="231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Gerade Verbindung mit Pfeil 7">
            <a:extLst>
              <a:ext uri="{FF2B5EF4-FFF2-40B4-BE49-F238E27FC236}">
                <a16:creationId xmlns:a16="http://schemas.microsoft.com/office/drawing/2014/main" id="{6B2BA958-0A0B-6120-5927-665BCE38F086}"/>
              </a:ext>
            </a:extLst>
          </p:cNvPr>
          <p:cNvCxnSpPr/>
          <p:nvPr/>
        </p:nvCxnSpPr>
        <p:spPr>
          <a:xfrm>
            <a:off x="4377114" y="4797152"/>
            <a:ext cx="1008000" cy="0"/>
          </a:xfrm>
          <a:prstGeom prst="straightConnector1">
            <a:avLst/>
          </a:prstGeom>
          <a:ln>
            <a:headEnd w="lg" len="lg"/>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AE923D-7CC3-7519-A166-6CF8B46FDD10}"/>
              </a:ext>
            </a:extLst>
          </p:cNvPr>
          <p:cNvSpPr txBox="1"/>
          <p:nvPr/>
        </p:nvSpPr>
        <p:spPr>
          <a:xfrm>
            <a:off x="3032606" y="5938212"/>
            <a:ext cx="6096000"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i="1">
                <a:solidFill>
                  <a:srgbClr val="000000"/>
                </a:solidFill>
                <a:latin typeface="Aptos"/>
              </a:rPr>
              <a:t>-</a:t>
            </a:r>
            <a:endParaRPr lang="en-US" i="1">
              <a:latin typeface="Aptos"/>
            </a:endParaRPr>
          </a:p>
          <a:p>
            <a:pPr algn="ctr"/>
            <a:endParaRPr lang="en-US" sz="1400"/>
          </a:p>
        </p:txBody>
      </p:sp>
      <p:sp>
        <p:nvSpPr>
          <p:cNvPr id="4" name="TextBox 3">
            <a:extLst>
              <a:ext uri="{FF2B5EF4-FFF2-40B4-BE49-F238E27FC236}">
                <a16:creationId xmlns:a16="http://schemas.microsoft.com/office/drawing/2014/main" id="{B0EA2116-4E16-01A7-5ABE-7747A0A98911}"/>
              </a:ext>
            </a:extLst>
          </p:cNvPr>
          <p:cNvSpPr txBox="1"/>
          <p:nvPr/>
        </p:nvSpPr>
        <p:spPr>
          <a:xfrm>
            <a:off x="526472" y="1032164"/>
            <a:ext cx="11464635"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i="1">
                <a:solidFill>
                  <a:srgbClr val="000000"/>
                </a:solidFill>
                <a:sym typeface="Wingdings" panose="05000000000000000000" pitchFamily="2" charset="2"/>
              </a:rPr>
              <a:t> </a:t>
            </a:r>
            <a:r>
              <a:rPr lang="en-US" sz="2000" i="1">
                <a:solidFill>
                  <a:srgbClr val="000000"/>
                </a:solidFill>
              </a:rPr>
              <a:t>Die </a:t>
            </a:r>
            <a:r>
              <a:rPr lang="en-US" sz="2000" i="1" err="1">
                <a:solidFill>
                  <a:srgbClr val="000000"/>
                </a:solidFill>
              </a:rPr>
              <a:t>Antwort</a:t>
            </a:r>
            <a:r>
              <a:rPr lang="en-US" sz="2000" i="1">
                <a:solidFill>
                  <a:srgbClr val="000000"/>
                </a:solidFill>
              </a:rPr>
              <a:t> </a:t>
            </a:r>
            <a:r>
              <a:rPr lang="en-US" sz="2000" i="1" err="1">
                <a:solidFill>
                  <a:srgbClr val="000000"/>
                </a:solidFill>
              </a:rPr>
              <a:t>liegt</a:t>
            </a:r>
            <a:r>
              <a:rPr lang="en-US" sz="2000" i="1">
                <a:solidFill>
                  <a:srgbClr val="000000"/>
                </a:solidFill>
              </a:rPr>
              <a:t> </a:t>
            </a:r>
            <a:r>
              <a:rPr lang="en-US" sz="2000" i="1" err="1">
                <a:solidFill>
                  <a:srgbClr val="000000"/>
                </a:solidFill>
              </a:rPr>
              <a:t>selten</a:t>
            </a:r>
            <a:r>
              <a:rPr lang="en-US" sz="2000" i="1">
                <a:solidFill>
                  <a:srgbClr val="000000"/>
                </a:solidFill>
              </a:rPr>
              <a:t> in </a:t>
            </a:r>
            <a:r>
              <a:rPr lang="en-US" sz="2000" i="1" err="1">
                <a:solidFill>
                  <a:srgbClr val="000000"/>
                </a:solidFill>
              </a:rPr>
              <a:t>noch</a:t>
            </a:r>
            <a:r>
              <a:rPr lang="en-US" sz="2000" i="1">
                <a:solidFill>
                  <a:srgbClr val="000000"/>
                </a:solidFill>
              </a:rPr>
              <a:t> </a:t>
            </a:r>
            <a:r>
              <a:rPr lang="en-US" sz="2000" i="1" err="1">
                <a:solidFill>
                  <a:srgbClr val="000000"/>
                </a:solidFill>
              </a:rPr>
              <a:t>mehr</a:t>
            </a:r>
            <a:r>
              <a:rPr lang="en-US" sz="2000" i="1">
                <a:solidFill>
                  <a:srgbClr val="000000"/>
                </a:solidFill>
              </a:rPr>
              <a:t> </a:t>
            </a:r>
            <a:r>
              <a:rPr lang="en-US" sz="2000" i="1" err="1">
                <a:solidFill>
                  <a:srgbClr val="000000"/>
                </a:solidFill>
              </a:rPr>
              <a:t>Leistung</a:t>
            </a:r>
            <a:r>
              <a:rPr lang="en-US" sz="2000" i="1">
                <a:solidFill>
                  <a:srgbClr val="000000"/>
                </a:solidFill>
              </a:rPr>
              <a:t>, </a:t>
            </a:r>
            <a:r>
              <a:rPr lang="en-US" sz="2000" i="1" err="1">
                <a:solidFill>
                  <a:srgbClr val="000000"/>
                </a:solidFill>
              </a:rPr>
              <a:t>sondern</a:t>
            </a:r>
            <a:r>
              <a:rPr lang="en-US" sz="2000" i="1">
                <a:solidFill>
                  <a:srgbClr val="000000"/>
                </a:solidFill>
              </a:rPr>
              <a:t> in </a:t>
            </a:r>
            <a:endParaRPr lang="en-US" sz="2000" b="1">
              <a:solidFill>
                <a:srgbClr val="000000"/>
              </a:solidFill>
              <a:cs typeface="Arial"/>
            </a:endParaRPr>
          </a:p>
          <a:p>
            <a:r>
              <a:rPr lang="en-US" sz="2000" b="1" i="1" err="1">
                <a:solidFill>
                  <a:srgbClr val="000000"/>
                </a:solidFill>
              </a:rPr>
              <a:t>Beziehung</a:t>
            </a:r>
            <a:r>
              <a:rPr lang="en-US" sz="2000" b="1" i="1">
                <a:solidFill>
                  <a:srgbClr val="000000"/>
                </a:solidFill>
              </a:rPr>
              <a:t>, Verstehen</a:t>
            </a:r>
            <a:r>
              <a:rPr lang="en-US" sz="2000" i="1">
                <a:solidFill>
                  <a:srgbClr val="000000"/>
                </a:solidFill>
              </a:rPr>
              <a:t> und </a:t>
            </a:r>
            <a:r>
              <a:rPr lang="en-US" sz="2000" b="1" i="1" err="1">
                <a:solidFill>
                  <a:srgbClr val="000000"/>
                </a:solidFill>
              </a:rPr>
              <a:t>kleinen</a:t>
            </a:r>
            <a:r>
              <a:rPr lang="en-US" sz="2000" b="1" i="1">
                <a:solidFill>
                  <a:srgbClr val="000000"/>
                </a:solidFill>
              </a:rPr>
              <a:t>, </a:t>
            </a:r>
            <a:r>
              <a:rPr lang="en-US" sz="2000" b="1" i="1" err="1">
                <a:solidFill>
                  <a:srgbClr val="000000"/>
                </a:solidFill>
              </a:rPr>
              <a:t>wirksamen</a:t>
            </a:r>
            <a:r>
              <a:rPr lang="en-US" sz="2000" b="1" i="1">
                <a:solidFill>
                  <a:srgbClr val="000000"/>
                </a:solidFill>
              </a:rPr>
              <a:t> </a:t>
            </a:r>
            <a:r>
              <a:rPr lang="en-US" sz="2000" b="1" i="1" err="1">
                <a:solidFill>
                  <a:srgbClr val="000000"/>
                </a:solidFill>
              </a:rPr>
              <a:t>Schritten</a:t>
            </a:r>
            <a:r>
              <a:rPr lang="en-US" sz="2000" b="1" i="1">
                <a:solidFill>
                  <a:srgbClr val="000000"/>
                </a:solidFill>
              </a:rPr>
              <a:t>.</a:t>
            </a:r>
            <a:endParaRPr lang="en-US" sz="2000" b="1">
              <a:cs typeface="Arial"/>
            </a:endParaRPr>
          </a:p>
        </p:txBody>
      </p:sp>
      <p:sp>
        <p:nvSpPr>
          <p:cNvPr id="9" name="TextBox 8">
            <a:extLst>
              <a:ext uri="{FF2B5EF4-FFF2-40B4-BE49-F238E27FC236}">
                <a16:creationId xmlns:a16="http://schemas.microsoft.com/office/drawing/2014/main" id="{D098F0A2-2350-E071-EDE6-A75F43750013}"/>
              </a:ext>
            </a:extLst>
          </p:cNvPr>
          <p:cNvSpPr txBox="1"/>
          <p:nvPr/>
        </p:nvSpPr>
        <p:spPr>
          <a:xfrm>
            <a:off x="5932368" y="2005273"/>
            <a:ext cx="5368635" cy="276998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nSpc>
                <a:spcPct val="150000"/>
              </a:lnSpc>
              <a:spcBef>
                <a:spcPts val="300"/>
              </a:spcBef>
              <a:buFont typeface="Arial" panose="020B0604020202020204" pitchFamily="34" charset="0"/>
              <a:buChar char="•"/>
            </a:pPr>
            <a:r>
              <a:rPr lang="en-US" err="1">
                <a:ea typeface="+mn-lt"/>
                <a:cs typeface="+mn-lt"/>
              </a:rPr>
              <a:t>Realistische</a:t>
            </a:r>
            <a:r>
              <a:rPr lang="en-US">
                <a:ea typeface="+mn-lt"/>
                <a:cs typeface="+mn-lt"/>
              </a:rPr>
              <a:t> </a:t>
            </a:r>
            <a:r>
              <a:rPr lang="en-US" err="1">
                <a:ea typeface="+mn-lt"/>
                <a:cs typeface="+mn-lt"/>
              </a:rPr>
              <a:t>Erwartungen</a:t>
            </a:r>
            <a:r>
              <a:rPr lang="en-US">
                <a:ea typeface="+mn-lt"/>
                <a:cs typeface="+mn-lt"/>
              </a:rPr>
              <a:t> </a:t>
            </a:r>
            <a:r>
              <a:rPr lang="en-US" err="1">
                <a:ea typeface="+mn-lt"/>
                <a:cs typeface="+mn-lt"/>
              </a:rPr>
              <a:t>statt</a:t>
            </a:r>
            <a:r>
              <a:rPr lang="en-US">
                <a:ea typeface="+mn-lt"/>
                <a:cs typeface="+mn-lt"/>
              </a:rPr>
              <a:t> </a:t>
            </a:r>
            <a:r>
              <a:rPr lang="en-US" err="1">
                <a:ea typeface="+mn-lt"/>
                <a:cs typeface="+mn-lt"/>
              </a:rPr>
              <a:t>zu</a:t>
            </a:r>
            <a:r>
              <a:rPr lang="en-US">
                <a:ea typeface="+mn-lt"/>
                <a:cs typeface="+mn-lt"/>
              </a:rPr>
              <a:t> </a:t>
            </a:r>
            <a:r>
              <a:rPr lang="en-US" err="1">
                <a:ea typeface="+mn-lt"/>
                <a:cs typeface="+mn-lt"/>
              </a:rPr>
              <a:t>viel</a:t>
            </a:r>
            <a:r>
              <a:rPr lang="en-US">
                <a:ea typeface="+mn-lt"/>
                <a:cs typeface="+mn-lt"/>
              </a:rPr>
              <a:t> Druck </a:t>
            </a:r>
            <a:endParaRPr lang="en-US"/>
          </a:p>
          <a:p>
            <a:pPr marL="285750" indent="-285750">
              <a:lnSpc>
                <a:spcPct val="150000"/>
              </a:lnSpc>
              <a:buFont typeface="Arial" panose="020B0604020202020204" pitchFamily="34" charset="0"/>
              <a:buChar char="•"/>
            </a:pPr>
            <a:r>
              <a:rPr lang="en-US">
                <a:cs typeface="Arial"/>
              </a:rPr>
              <a:t>Fehler </a:t>
            </a:r>
            <a:r>
              <a:rPr lang="en-US" err="1">
                <a:cs typeface="Arial"/>
              </a:rPr>
              <a:t>erlauben</a:t>
            </a:r>
            <a:endParaRPr lang="en-US"/>
          </a:p>
          <a:p>
            <a:pPr marL="285750" indent="-285750">
              <a:lnSpc>
                <a:spcPct val="150000"/>
              </a:lnSpc>
              <a:buFont typeface="Arial" panose="020B0604020202020204" pitchFamily="34" charset="0"/>
              <a:buChar char="•"/>
            </a:pPr>
            <a:r>
              <a:rPr lang="en-US" err="1">
                <a:ea typeface="+mn-lt"/>
                <a:cs typeface="+mn-lt"/>
              </a:rPr>
              <a:t>Freiräume</a:t>
            </a:r>
            <a:r>
              <a:rPr lang="en-US">
                <a:ea typeface="+mn-lt"/>
                <a:cs typeface="+mn-lt"/>
              </a:rPr>
              <a:t> und </a:t>
            </a:r>
            <a:r>
              <a:rPr lang="en-US" err="1">
                <a:ea typeface="+mn-lt"/>
                <a:cs typeface="+mn-lt"/>
              </a:rPr>
              <a:t>Pausen</a:t>
            </a:r>
            <a:endParaRPr lang="en-US">
              <a:ea typeface="+mn-lt"/>
              <a:cs typeface="+mn-lt"/>
            </a:endParaRPr>
          </a:p>
          <a:p>
            <a:pPr marL="285750" indent="-285750">
              <a:lnSpc>
                <a:spcPct val="150000"/>
              </a:lnSpc>
              <a:buFont typeface="Arial" panose="020B0604020202020204" pitchFamily="34" charset="0"/>
              <a:buChar char="•"/>
            </a:pPr>
            <a:r>
              <a:rPr lang="en-US"/>
              <a:t>Selbstwirksamkeit </a:t>
            </a:r>
            <a:r>
              <a:rPr lang="en-US" err="1"/>
              <a:t>fördern</a:t>
            </a:r>
            <a:endParaRPr lang="en-US"/>
          </a:p>
          <a:p>
            <a:pPr marL="285750" indent="-285750">
              <a:lnSpc>
                <a:spcPct val="150000"/>
              </a:lnSpc>
              <a:buFont typeface="Arial" panose="020B0604020202020204" pitchFamily="34" charset="0"/>
              <a:buChar char="•"/>
            </a:pPr>
            <a:endParaRPr lang="en-US"/>
          </a:p>
          <a:p>
            <a:pPr>
              <a:spcBef>
                <a:spcPts val="300"/>
              </a:spcBef>
            </a:pPr>
            <a:endParaRPr lang="en-US" sz="2000">
              <a:latin typeface="Aptos"/>
            </a:endParaRPr>
          </a:p>
          <a:p>
            <a:pPr>
              <a:spcBef>
                <a:spcPts val="300"/>
              </a:spcBef>
            </a:pPr>
            <a:endParaRPr lang="en-US" sz="2000">
              <a:latin typeface="Aptos"/>
            </a:endParaRPr>
          </a:p>
        </p:txBody>
      </p:sp>
      <p:sp>
        <p:nvSpPr>
          <p:cNvPr id="10" name="TextBox 9">
            <a:extLst>
              <a:ext uri="{FF2B5EF4-FFF2-40B4-BE49-F238E27FC236}">
                <a16:creationId xmlns:a16="http://schemas.microsoft.com/office/drawing/2014/main" id="{D088B8BC-4E79-0385-BB1E-5EB81288CD6D}"/>
              </a:ext>
            </a:extLst>
          </p:cNvPr>
          <p:cNvSpPr txBox="1"/>
          <p:nvPr/>
        </p:nvSpPr>
        <p:spPr>
          <a:xfrm>
            <a:off x="526472" y="1776155"/>
            <a:ext cx="4211781" cy="225491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rtl="0">
              <a:lnSpc>
                <a:spcPts val="1485"/>
              </a:lnSpc>
            </a:pPr>
            <a:r>
              <a:rPr lang="en-US" b="0" i="0"/>
              <a:t>​</a:t>
            </a:r>
          </a:p>
          <a:p>
            <a:pPr marL="285750" indent="-285750">
              <a:lnSpc>
                <a:spcPct val="150000"/>
              </a:lnSpc>
              <a:buFont typeface="Arial" panose="020B0604020202020204" pitchFamily="34" charset="0"/>
              <a:buChar char="•"/>
            </a:pPr>
            <a:r>
              <a:rPr lang="en-US">
                <a:ea typeface="+mn-lt"/>
                <a:cs typeface="+mn-lt"/>
              </a:rPr>
              <a:t>Unterstützung </a:t>
            </a:r>
            <a:r>
              <a:rPr lang="en-US" err="1">
                <a:ea typeface="+mn-lt"/>
                <a:cs typeface="+mn-lt"/>
              </a:rPr>
              <a:t>durch</a:t>
            </a:r>
            <a:r>
              <a:rPr lang="en-US">
                <a:ea typeface="+mn-lt"/>
                <a:cs typeface="+mn-lt"/>
              </a:rPr>
              <a:t> </a:t>
            </a:r>
            <a:r>
              <a:rPr lang="en-US" err="1">
                <a:ea typeface="+mn-lt"/>
                <a:cs typeface="+mn-lt"/>
              </a:rPr>
              <a:t>Bezugspersonen</a:t>
            </a:r>
            <a:endParaRPr lang="en-US">
              <a:ea typeface="+mn-lt"/>
              <a:cs typeface="+mn-lt"/>
            </a:endParaRPr>
          </a:p>
          <a:p>
            <a:pPr marL="285750" indent="-285750">
              <a:lnSpc>
                <a:spcPct val="150000"/>
              </a:lnSpc>
              <a:buFont typeface="Arial" panose="020B0604020202020204" pitchFamily="34" charset="0"/>
              <a:buChar char="•"/>
            </a:pPr>
            <a:r>
              <a:rPr lang="en-US" err="1">
                <a:ea typeface="+mn-lt"/>
                <a:cs typeface="+mn-lt"/>
              </a:rPr>
              <a:t>Offene</a:t>
            </a:r>
            <a:r>
              <a:rPr lang="en-US">
                <a:ea typeface="+mn-lt"/>
                <a:cs typeface="+mn-lt"/>
              </a:rPr>
              <a:t> </a:t>
            </a:r>
            <a:r>
              <a:rPr lang="en-US" err="1">
                <a:ea typeface="+mn-lt"/>
                <a:cs typeface="+mn-lt"/>
              </a:rPr>
              <a:t>Gespräche</a:t>
            </a:r>
            <a:r>
              <a:rPr lang="en-US">
                <a:ea typeface="+mn-lt"/>
                <a:cs typeface="+mn-lt"/>
              </a:rPr>
              <a:t> / </a:t>
            </a:r>
            <a:r>
              <a:rPr lang="en-US" err="1">
                <a:ea typeface="+mn-lt"/>
                <a:cs typeface="+mn-lt"/>
              </a:rPr>
              <a:t>Zuhören</a:t>
            </a:r>
            <a:r>
              <a:rPr lang="en-US">
                <a:ea typeface="+mn-lt"/>
                <a:cs typeface="+mn-lt"/>
              </a:rPr>
              <a:t> </a:t>
            </a:r>
            <a:endParaRPr lang="en-US">
              <a:solidFill>
                <a:srgbClr val="000000"/>
              </a:solidFill>
            </a:endParaRPr>
          </a:p>
          <a:p>
            <a:pPr marL="285750" indent="-285750" rtl="0">
              <a:lnSpc>
                <a:spcPct val="150000"/>
              </a:lnSpc>
              <a:buFont typeface="Arial" panose="020B0604020202020204" pitchFamily="34" charset="0"/>
              <a:buChar char="•"/>
            </a:pPr>
            <a:r>
              <a:rPr lang="en-US" b="0" i="0" u="none" strike="noStrike" baseline="0" err="1">
                <a:solidFill>
                  <a:srgbClr val="000000"/>
                </a:solidFill>
              </a:rPr>
              <a:t>Gesehen</a:t>
            </a:r>
            <a:r>
              <a:rPr lang="en-US" b="0" i="0" u="none" strike="noStrike" baseline="0">
                <a:solidFill>
                  <a:srgbClr val="000000"/>
                </a:solidFill>
              </a:rPr>
              <a:t> </a:t>
            </a:r>
            <a:r>
              <a:rPr lang="en-US" b="0" i="0" u="none" strike="noStrike" baseline="0" err="1">
                <a:solidFill>
                  <a:srgbClr val="000000"/>
                </a:solidFill>
              </a:rPr>
              <a:t>werden</a:t>
            </a:r>
            <a:endParaRPr lang="en-US"/>
          </a:p>
          <a:p>
            <a:pPr marL="285750" indent="-285750">
              <a:lnSpc>
                <a:spcPct val="150000"/>
              </a:lnSpc>
              <a:buFont typeface="Arial" panose="020B0604020202020204" pitchFamily="34" charset="0"/>
              <a:buChar char="•"/>
            </a:pPr>
            <a:r>
              <a:rPr lang="en-US" err="1"/>
              <a:t>Gefühle</a:t>
            </a:r>
            <a:r>
              <a:rPr lang="en-US"/>
              <a:t> </a:t>
            </a:r>
            <a:r>
              <a:rPr lang="en-US" err="1"/>
              <a:t>ernst</a:t>
            </a:r>
            <a:r>
              <a:rPr lang="en-US"/>
              <a:t> </a:t>
            </a:r>
            <a:r>
              <a:rPr lang="en-US" err="1"/>
              <a:t>nehmen</a:t>
            </a:r>
            <a:endParaRPr lang="en-US"/>
          </a:p>
          <a:p>
            <a:pPr>
              <a:lnSpc>
                <a:spcPts val="1485"/>
              </a:lnSpc>
            </a:pPr>
            <a:endParaRPr lang="en-US" sz="2000">
              <a:latin typeface="Aptos"/>
            </a:endParaRPr>
          </a:p>
          <a:p>
            <a:pPr>
              <a:lnSpc>
                <a:spcPts val="1485"/>
              </a:lnSpc>
            </a:pPr>
            <a:endParaRPr lang="en-US">
              <a:latin typeface="Aptos"/>
            </a:endParaRPr>
          </a:p>
        </p:txBody>
      </p:sp>
      <p:pic>
        <p:nvPicPr>
          <p:cNvPr id="11" name="Picture 10" descr="V:\160073_Scholtysik_PowerPoint_Template_UPK_Basel\Bilder\UPK_Illu_007_wegweiser_rgb_DL.png">
            <a:extLst>
              <a:ext uri="{FF2B5EF4-FFF2-40B4-BE49-F238E27FC236}">
                <a16:creationId xmlns:a16="http://schemas.microsoft.com/office/drawing/2014/main" id="{F25354A9-D192-E8DB-ECA5-2D2456B5C439}"/>
              </a:ext>
            </a:extLst>
          </p:cNvPr>
          <p:cNvPicPr>
            <a:picLocks noChangeAspect="1"/>
          </p:cNvPicPr>
          <p:nvPr/>
        </p:nvPicPr>
        <p:blipFill>
          <a:blip r:embed="rId4"/>
          <a:stretch>
            <a:fillRect/>
          </a:stretch>
        </p:blipFill>
        <p:spPr>
          <a:xfrm>
            <a:off x="10288583" y="-265054"/>
            <a:ext cx="2314575" cy="2324100"/>
          </a:xfrm>
          <a:prstGeom prst="rect">
            <a:avLst/>
          </a:prstGeom>
        </p:spPr>
      </p:pic>
      <p:cxnSp>
        <p:nvCxnSpPr>
          <p:cNvPr id="12" name="Gerade Verbindung mit Pfeil 7">
            <a:extLst>
              <a:ext uri="{FF2B5EF4-FFF2-40B4-BE49-F238E27FC236}">
                <a16:creationId xmlns:a16="http://schemas.microsoft.com/office/drawing/2014/main" id="{74DC0CDC-9AC2-D661-DC38-C6C34C0C331E}"/>
              </a:ext>
            </a:extLst>
          </p:cNvPr>
          <p:cNvCxnSpPr>
            <a:cxnSpLocks/>
          </p:cNvCxnSpPr>
          <p:nvPr/>
        </p:nvCxnSpPr>
        <p:spPr>
          <a:xfrm>
            <a:off x="4377113" y="2649696"/>
            <a:ext cx="1008000" cy="0"/>
          </a:xfrm>
          <a:prstGeom prst="straightConnector1">
            <a:avLst/>
          </a:prstGeom>
          <a:ln>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62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Resilienz</a:t>
            </a:r>
          </a:p>
        </p:txBody>
      </p:sp>
      <p:sp>
        <p:nvSpPr>
          <p:cNvPr id="11" name="Inhaltsplatzhalter 10">
            <a:extLst>
              <a:ext uri="{FF2B5EF4-FFF2-40B4-BE49-F238E27FC236}">
                <a16:creationId xmlns:a16="http://schemas.microsoft.com/office/drawing/2014/main" id="{B4EB93F9-1E7D-2B60-E12F-B0B323789D2A}"/>
              </a:ext>
            </a:extLst>
          </p:cNvPr>
          <p:cNvSpPr>
            <a:spLocks noGrp="1"/>
          </p:cNvSpPr>
          <p:nvPr>
            <p:ph idx="1"/>
          </p:nvPr>
        </p:nvSpPr>
        <p:spPr/>
        <p:txBody>
          <a:bodyPr/>
          <a:lstStyle/>
          <a:p>
            <a:r>
              <a:rPr lang="en-US" sz="2000">
                <a:solidFill>
                  <a:srgbClr val="213229"/>
                </a:solidFill>
                <a:latin typeface="Aptos" pitchFamily="34" charset="0"/>
                <a:ea typeface="Aptos" pitchFamily="34" charset="-122"/>
                <a:cs typeface="Aptos" pitchFamily="34" charset="-120"/>
              </a:rPr>
              <a:t> </a:t>
            </a:r>
            <a:r>
              <a:rPr lang="en-US" sz="2000" err="1">
                <a:solidFill>
                  <a:srgbClr val="213229"/>
                </a:solidFill>
                <a:latin typeface="Aptos" pitchFamily="34" charset="0"/>
                <a:ea typeface="Aptos" pitchFamily="34" charset="-122"/>
                <a:cs typeface="Aptos" pitchFamily="34" charset="-120"/>
              </a:rPr>
              <a:t>psychische</a:t>
            </a:r>
            <a:r>
              <a:rPr lang="en-US" sz="2000">
                <a:solidFill>
                  <a:srgbClr val="213229"/>
                </a:solidFill>
                <a:latin typeface="Aptos" pitchFamily="34" charset="0"/>
                <a:ea typeface="Aptos" pitchFamily="34" charset="-122"/>
                <a:cs typeface="Aptos" pitchFamily="34" charset="-120"/>
              </a:rPr>
              <a:t> </a:t>
            </a:r>
            <a:r>
              <a:rPr lang="en-US" sz="2000" err="1">
                <a:solidFill>
                  <a:srgbClr val="213229"/>
                </a:solidFill>
                <a:latin typeface="Aptos" pitchFamily="34" charset="0"/>
                <a:ea typeface="Aptos" pitchFamily="34" charset="-122"/>
                <a:cs typeface="Aptos" pitchFamily="34" charset="-120"/>
              </a:rPr>
              <a:t>Widerstandsfähigkeit</a:t>
            </a:r>
            <a:endParaRPr lang="en-US" sz="2000">
              <a:solidFill>
                <a:srgbClr val="213229"/>
              </a:solidFill>
              <a:latin typeface="Aptos" pitchFamily="34" charset="0"/>
              <a:ea typeface="Aptos" pitchFamily="34" charset="-122"/>
              <a:cs typeface="Aptos" pitchFamily="34" charset="-120"/>
            </a:endParaRPr>
          </a:p>
          <a:p>
            <a:r>
              <a:rPr lang="en-US" sz="2000">
                <a:solidFill>
                  <a:srgbClr val="213229"/>
                </a:solidFill>
                <a:latin typeface="Aptos" pitchFamily="34" charset="0"/>
              </a:rPr>
              <a:t>Die </a:t>
            </a:r>
            <a:r>
              <a:rPr lang="en-US" sz="2000" err="1">
                <a:solidFill>
                  <a:srgbClr val="213229"/>
                </a:solidFill>
                <a:latin typeface="Aptos" pitchFamily="34" charset="0"/>
              </a:rPr>
              <a:t>Überwindung</a:t>
            </a:r>
            <a:r>
              <a:rPr lang="en-US" sz="2000">
                <a:solidFill>
                  <a:srgbClr val="213229"/>
                </a:solidFill>
                <a:latin typeface="Aptos" pitchFamily="34" charset="0"/>
              </a:rPr>
              <a:t> von </a:t>
            </a:r>
            <a:r>
              <a:rPr lang="en-US" sz="2000" err="1">
                <a:solidFill>
                  <a:srgbClr val="213229"/>
                </a:solidFill>
                <a:latin typeface="Aptos" pitchFamily="34" charset="0"/>
              </a:rPr>
              <a:t>Ängsten</a:t>
            </a:r>
            <a:r>
              <a:rPr lang="en-US" sz="2000">
                <a:solidFill>
                  <a:srgbClr val="213229"/>
                </a:solidFill>
                <a:latin typeface="Aptos" pitchFamily="34" charset="0"/>
              </a:rPr>
              <a:t> </a:t>
            </a:r>
            <a:r>
              <a:rPr lang="en-US" sz="2000" err="1">
                <a:solidFill>
                  <a:srgbClr val="213229"/>
                </a:solidFill>
                <a:latin typeface="Aptos" pitchFamily="34" charset="0"/>
              </a:rPr>
              <a:t>macht</a:t>
            </a:r>
            <a:r>
              <a:rPr lang="en-US" sz="2000">
                <a:solidFill>
                  <a:srgbClr val="213229"/>
                </a:solidFill>
                <a:latin typeface="Aptos" pitchFamily="34" charset="0"/>
              </a:rPr>
              <a:t> </a:t>
            </a:r>
            <a:r>
              <a:rPr lang="en-US" sz="2000" err="1">
                <a:solidFill>
                  <a:srgbClr val="213229"/>
                </a:solidFill>
                <a:latin typeface="Aptos" pitchFamily="34" charset="0"/>
              </a:rPr>
              <a:t>uns</a:t>
            </a:r>
            <a:r>
              <a:rPr lang="en-US" sz="2000">
                <a:solidFill>
                  <a:srgbClr val="213229"/>
                </a:solidFill>
                <a:latin typeface="Aptos" pitchFamily="34" charset="0"/>
              </a:rPr>
              <a:t> </a:t>
            </a:r>
            <a:r>
              <a:rPr lang="en-US" sz="2000" err="1">
                <a:solidFill>
                  <a:srgbClr val="213229"/>
                </a:solidFill>
                <a:latin typeface="Aptos" pitchFamily="34" charset="0"/>
              </a:rPr>
              <a:t>stärker</a:t>
            </a:r>
            <a:r>
              <a:rPr lang="en-US" sz="2000">
                <a:solidFill>
                  <a:srgbClr val="213229"/>
                </a:solidFill>
                <a:latin typeface="Aptos" pitchFamily="34" charset="0"/>
              </a:rPr>
              <a:t>.</a:t>
            </a:r>
            <a:endParaRPr lang="en-US" sz="2000"/>
          </a:p>
          <a:p>
            <a:endParaRPr lang="de-CH"/>
          </a:p>
        </p:txBody>
      </p:sp>
      <p:sp>
        <p:nvSpPr>
          <p:cNvPr id="5" name="Foliennummernplatzhalter 4"/>
          <p:cNvSpPr>
            <a:spLocks noGrp="1"/>
          </p:cNvSpPr>
          <p:nvPr>
            <p:ph type="sldNum" sz="quarter" idx="11"/>
          </p:nvPr>
        </p:nvSpPr>
        <p:spPr/>
        <p:txBody>
          <a:bodyPr/>
          <a:lstStyle/>
          <a:p>
            <a:r>
              <a:rPr lang="de-CH"/>
              <a:t>Seite </a:t>
            </a:r>
            <a:fld id="{A7D177B1-682A-4206-963F-0226912C8EC9}" type="slidenum">
              <a:rPr lang="de-CH" smtClean="0"/>
              <a:pPr/>
              <a:t>7</a:t>
            </a:fld>
            <a:endParaRPr lang="de-CH"/>
          </a:p>
        </p:txBody>
      </p:sp>
      <p:pic>
        <p:nvPicPr>
          <p:cNvPr id="7" name="Picture 2" descr="Resilienz &amp; Kraft – Come back stronger">
            <a:extLst>
              <a:ext uri="{FF2B5EF4-FFF2-40B4-BE49-F238E27FC236}">
                <a16:creationId xmlns:a16="http://schemas.microsoft.com/office/drawing/2014/main" id="{47614591-2D76-D8B3-425A-9B68E7E4E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96" y="3933357"/>
            <a:ext cx="4460804" cy="22122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8">
            <a:extLst>
              <a:ext uri="{FF2B5EF4-FFF2-40B4-BE49-F238E27FC236}">
                <a16:creationId xmlns:a16="http://schemas.microsoft.com/office/drawing/2014/main" id="{FF330945-5A6E-E306-2BFB-9013C99AAB05}"/>
              </a:ext>
            </a:extLst>
          </p:cNvPr>
          <p:cNvSpPr/>
          <p:nvPr/>
        </p:nvSpPr>
        <p:spPr>
          <a:xfrm>
            <a:off x="2984218" y="3105686"/>
            <a:ext cx="6117449" cy="509467"/>
          </a:xfrm>
          <a:prstGeom prst="rect">
            <a:avLst/>
          </a:prstGeom>
          <a:noFill/>
          <a:ln/>
        </p:spPr>
        <p:txBody>
          <a:bodyPr wrap="square" lIns="0" tIns="0" rIns="0" bIns="0" rtlCol="0" anchor="ctr">
            <a:normAutofit lnSpcReduction="10000"/>
          </a:bodyPr>
          <a:lstStyle/>
          <a:p>
            <a:pPr marL="0" indent="0">
              <a:buNone/>
            </a:pPr>
            <a:r>
              <a:rPr lang="en-US" sz="1700" i="1" err="1">
                <a:ea typeface="Aptos" pitchFamily="34" charset="-122"/>
                <a:cs typeface="Aptos" pitchFamily="34" charset="-120"/>
              </a:rPr>
              <a:t>Resilienz</a:t>
            </a:r>
            <a:r>
              <a:rPr lang="en-US" sz="1700" i="1">
                <a:ea typeface="Aptos" pitchFamily="34" charset="-122"/>
                <a:cs typeface="Aptos" pitchFamily="34" charset="-120"/>
              </a:rPr>
              <a:t> </a:t>
            </a:r>
            <a:r>
              <a:rPr lang="en-US" sz="1700" i="1" err="1">
                <a:ea typeface="Aptos" pitchFamily="34" charset="-122"/>
                <a:cs typeface="Aptos" pitchFamily="34" charset="-120"/>
              </a:rPr>
              <a:t>wächst</a:t>
            </a:r>
            <a:r>
              <a:rPr lang="en-US" sz="1700" i="1">
                <a:ea typeface="Aptos" pitchFamily="34" charset="-122"/>
                <a:cs typeface="Aptos" pitchFamily="34" charset="-120"/>
              </a:rPr>
              <a:t> </a:t>
            </a:r>
            <a:r>
              <a:rPr lang="en-US" sz="1700" i="1" err="1">
                <a:ea typeface="Aptos" pitchFamily="34" charset="-122"/>
                <a:cs typeface="Aptos" pitchFamily="34" charset="-120"/>
              </a:rPr>
              <a:t>dort</a:t>
            </a:r>
            <a:r>
              <a:rPr lang="en-US" sz="1700" i="1">
                <a:ea typeface="Aptos" pitchFamily="34" charset="-122"/>
                <a:cs typeface="Aptos" pitchFamily="34" charset="-120"/>
              </a:rPr>
              <a:t>, wo Kinder </a:t>
            </a:r>
            <a:r>
              <a:rPr lang="en-US" sz="1700" i="1" err="1">
                <a:ea typeface="Aptos" pitchFamily="34" charset="-122"/>
                <a:cs typeface="Aptos" pitchFamily="34" charset="-120"/>
              </a:rPr>
              <a:t>sich</a:t>
            </a:r>
            <a:r>
              <a:rPr lang="en-US" sz="1700" i="1">
                <a:ea typeface="Aptos" pitchFamily="34" charset="-122"/>
                <a:cs typeface="Aptos" pitchFamily="34" charset="-120"/>
              </a:rPr>
              <a:t> </a:t>
            </a:r>
            <a:r>
              <a:rPr lang="en-US" sz="1700" i="1" err="1">
                <a:ea typeface="Aptos" pitchFamily="34" charset="-122"/>
                <a:cs typeface="Aptos" pitchFamily="34" charset="-120"/>
              </a:rPr>
              <a:t>sicher</a:t>
            </a:r>
            <a:r>
              <a:rPr lang="en-US" sz="1700" i="1">
                <a:ea typeface="Aptos" pitchFamily="34" charset="-122"/>
                <a:cs typeface="Aptos" pitchFamily="34" charset="-120"/>
              </a:rPr>
              <a:t> und </a:t>
            </a:r>
            <a:r>
              <a:rPr lang="en-US" sz="1700" i="1" err="1">
                <a:ea typeface="Aptos" pitchFamily="34" charset="-122"/>
                <a:cs typeface="Aptos" pitchFamily="34" charset="-120"/>
              </a:rPr>
              <a:t>gesehen</a:t>
            </a:r>
            <a:r>
              <a:rPr lang="en-US" sz="1700" i="1">
                <a:ea typeface="Aptos" pitchFamily="34" charset="-122"/>
                <a:cs typeface="Aptos" pitchFamily="34" charset="-120"/>
              </a:rPr>
              <a:t> </a:t>
            </a:r>
            <a:r>
              <a:rPr lang="en-US" sz="1700" i="1" err="1">
                <a:ea typeface="Aptos" pitchFamily="34" charset="-122"/>
                <a:cs typeface="Aptos" pitchFamily="34" charset="-120"/>
              </a:rPr>
              <a:t>fühlen</a:t>
            </a:r>
            <a:r>
              <a:rPr lang="en-US" sz="1700" i="1">
                <a:solidFill>
                  <a:srgbClr val="6D776F"/>
                </a:solidFill>
                <a:latin typeface="Aptos" pitchFamily="34" charset="0"/>
                <a:ea typeface="Aptos" pitchFamily="34" charset="-122"/>
                <a:cs typeface="Aptos" pitchFamily="34" charset="-120"/>
              </a:rPr>
              <a:t>.</a:t>
            </a:r>
            <a:endParaRPr lang="en-US" sz="1700"/>
          </a:p>
        </p:txBody>
      </p:sp>
    </p:spTree>
    <p:extLst>
      <p:ext uri="{BB962C8B-B14F-4D97-AF65-F5344CB8AC3E}">
        <p14:creationId xmlns:p14="http://schemas.microsoft.com/office/powerpoint/2010/main" val="70696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6">
            <a:extLst>
              <a:ext uri="{FF2B5EF4-FFF2-40B4-BE49-F238E27FC236}">
                <a16:creationId xmlns:a16="http://schemas.microsoft.com/office/drawing/2014/main" id="{EF3BB5CD-1982-7551-A51C-FAB48B6B151C}"/>
              </a:ext>
            </a:extLst>
          </p:cNvPr>
          <p:cNvSpPr>
            <a:spLocks noGrp="1"/>
          </p:cNvSpPr>
          <p:nvPr>
            <p:ph type="title"/>
          </p:nvPr>
        </p:nvSpPr>
        <p:spPr/>
        <p:txBody>
          <a:bodyPr lIns="0" tIns="0" rIns="0" bIns="0" rtlCol="0" anchor="ctr">
            <a:normAutofit/>
          </a:bodyPr>
          <a:lstStyle/>
          <a:p>
            <a:pPr marL="0" indent="0">
              <a:buNone/>
            </a:pPr>
            <a:r>
              <a:rPr lang="en-US" b="1" err="1"/>
              <a:t>Psychoedukation</a:t>
            </a:r>
            <a:endParaRPr lang="en-US"/>
          </a:p>
        </p:txBody>
      </p:sp>
      <p:sp>
        <p:nvSpPr>
          <p:cNvPr id="7" name="Inhaltsplatzhalter 6">
            <a:extLst>
              <a:ext uri="{FF2B5EF4-FFF2-40B4-BE49-F238E27FC236}">
                <a16:creationId xmlns:a16="http://schemas.microsoft.com/office/drawing/2014/main" id="{3841667A-AD4A-DE05-C5C7-8BEB82C8D759}"/>
              </a:ext>
            </a:extLst>
          </p:cNvPr>
          <p:cNvSpPr>
            <a:spLocks noGrp="1"/>
          </p:cNvSpPr>
          <p:nvPr>
            <p:ph idx="1"/>
          </p:nvPr>
        </p:nvSpPr>
        <p:spPr/>
        <p:txBody>
          <a:bodyPr/>
          <a:lstStyle/>
          <a:p>
            <a:endParaRPr lang="de-CH"/>
          </a:p>
          <a:p>
            <a:pPr>
              <a:spcAft>
                <a:spcPts val="600"/>
              </a:spcAft>
            </a:pPr>
            <a:r>
              <a:rPr lang="en-US" sz="1800" err="1"/>
              <a:t>Erhöhung</a:t>
            </a:r>
            <a:r>
              <a:rPr lang="en-US" sz="1800"/>
              <a:t> des </a:t>
            </a:r>
            <a:r>
              <a:rPr lang="en-US" sz="1800" err="1"/>
              <a:t>Krankheitsverständnis</a:t>
            </a:r>
            <a:r>
              <a:rPr lang="en-US" sz="1800"/>
              <a:t> und- </a:t>
            </a:r>
            <a:r>
              <a:rPr lang="en-US" sz="1800" err="1"/>
              <a:t>akzeptanz</a:t>
            </a:r>
            <a:r>
              <a:rPr lang="en-US" sz="1800"/>
              <a:t>.</a:t>
            </a:r>
          </a:p>
          <a:p>
            <a:pPr>
              <a:spcAft>
                <a:spcPts val="600"/>
              </a:spcAft>
            </a:pPr>
            <a:r>
              <a:rPr lang="en-US" sz="1800" err="1"/>
              <a:t>Ängste</a:t>
            </a:r>
            <a:r>
              <a:rPr lang="en-US" sz="1800"/>
              <a:t> </a:t>
            </a:r>
            <a:r>
              <a:rPr lang="en-US" sz="1800" err="1"/>
              <a:t>haben</a:t>
            </a:r>
            <a:r>
              <a:rPr lang="en-US" sz="1800"/>
              <a:t> </a:t>
            </a:r>
            <a:r>
              <a:rPr lang="en-US" sz="1800" err="1"/>
              <a:t>eine</a:t>
            </a:r>
            <a:r>
              <a:rPr lang="en-US" sz="1800"/>
              <a:t> </a:t>
            </a:r>
            <a:r>
              <a:rPr lang="en-US" sz="1800" err="1"/>
              <a:t>Funktion</a:t>
            </a:r>
            <a:r>
              <a:rPr lang="en-US" sz="1800"/>
              <a:t>.</a:t>
            </a:r>
          </a:p>
          <a:p>
            <a:pPr marL="457200" lvl="2" indent="-285750">
              <a:spcAft>
                <a:spcPts val="600"/>
              </a:spcAft>
            </a:pPr>
            <a:r>
              <a:rPr lang="en-US" sz="1800"/>
              <a:t>Sie </a:t>
            </a:r>
            <a:r>
              <a:rPr lang="en-US" sz="1800" err="1"/>
              <a:t>bringen</a:t>
            </a:r>
            <a:r>
              <a:rPr lang="en-US" sz="1800"/>
              <a:t> Vor- und </a:t>
            </a:r>
            <a:r>
              <a:rPr lang="en-US" sz="1800" err="1"/>
              <a:t>Nachteile</a:t>
            </a:r>
            <a:r>
              <a:rPr lang="en-US" sz="1800"/>
              <a:t> </a:t>
            </a:r>
            <a:r>
              <a:rPr lang="en-US" sz="1800" err="1"/>
              <a:t>mit</a:t>
            </a:r>
            <a:r>
              <a:rPr lang="en-US" sz="1800"/>
              <a:t> </a:t>
            </a:r>
            <a:r>
              <a:rPr lang="en-US" sz="1800" err="1"/>
              <a:t>sich</a:t>
            </a:r>
            <a:r>
              <a:rPr lang="en-US" sz="1800"/>
              <a:t>.</a:t>
            </a:r>
          </a:p>
          <a:p>
            <a:pPr marL="457200" lvl="2" indent="-285750">
              <a:spcAft>
                <a:spcPts val="600"/>
              </a:spcAft>
            </a:pPr>
            <a:r>
              <a:rPr lang="en-US" sz="1800"/>
              <a:t>Achtung: </a:t>
            </a:r>
            <a:r>
              <a:rPr lang="en-US" sz="1800" err="1"/>
              <a:t>Vorteile</a:t>
            </a:r>
            <a:r>
              <a:rPr lang="en-US" sz="1800"/>
              <a:t> </a:t>
            </a:r>
            <a:r>
              <a:rPr lang="en-US" sz="1800" err="1"/>
              <a:t>bedeutet</a:t>
            </a:r>
            <a:r>
              <a:rPr lang="en-US" sz="1800"/>
              <a:t> nicht, </a:t>
            </a:r>
            <a:r>
              <a:rPr lang="en-US" sz="1800" err="1"/>
              <a:t>dass</a:t>
            </a:r>
            <a:r>
              <a:rPr lang="en-US" sz="1800"/>
              <a:t> </a:t>
            </a:r>
            <a:r>
              <a:rPr lang="en-US" sz="1800" err="1"/>
              <a:t>Ängste</a:t>
            </a:r>
            <a:r>
              <a:rPr lang="en-US" sz="1800"/>
              <a:t> </a:t>
            </a:r>
            <a:r>
              <a:rPr lang="en-US" sz="1800" err="1"/>
              <a:t>manipulativ</a:t>
            </a:r>
            <a:r>
              <a:rPr lang="en-US" sz="1800"/>
              <a:t> </a:t>
            </a:r>
            <a:r>
              <a:rPr lang="en-US" sz="1800" err="1"/>
              <a:t>sind</a:t>
            </a:r>
            <a:r>
              <a:rPr lang="en-US" sz="1800"/>
              <a:t>!</a:t>
            </a:r>
          </a:p>
          <a:p>
            <a:pPr>
              <a:spcAft>
                <a:spcPts val="600"/>
              </a:spcAft>
            </a:pPr>
            <a:r>
              <a:rPr lang="en-US" sz="1800"/>
              <a:t>Verstehen </a:t>
            </a:r>
            <a:r>
              <a:rPr lang="en-US" sz="1800" err="1"/>
              <a:t>reduziert</a:t>
            </a:r>
            <a:r>
              <a:rPr lang="en-US" sz="1800"/>
              <a:t> Angst und </a:t>
            </a:r>
            <a:r>
              <a:rPr lang="en-US" sz="1800" err="1"/>
              <a:t>entlastet</a:t>
            </a:r>
            <a:r>
              <a:rPr lang="en-US" sz="1800"/>
              <a:t>.</a:t>
            </a:r>
          </a:p>
          <a:p>
            <a:pPr>
              <a:spcAft>
                <a:spcPts val="600"/>
              </a:spcAft>
            </a:pPr>
            <a:r>
              <a:rPr lang="en-US" sz="1800"/>
              <a:t>Wenn Kinder </a:t>
            </a:r>
            <a:r>
              <a:rPr lang="en-US" sz="1800" err="1"/>
              <a:t>wissen</a:t>
            </a:r>
            <a:r>
              <a:rPr lang="en-US" sz="1800"/>
              <a:t>, was </a:t>
            </a:r>
            <a:r>
              <a:rPr lang="en-US" sz="1800" err="1"/>
              <a:t>passiert</a:t>
            </a:r>
            <a:r>
              <a:rPr lang="en-US" sz="1800"/>
              <a:t>, </a:t>
            </a:r>
            <a:r>
              <a:rPr lang="en-US" sz="1800" err="1"/>
              <a:t>entsteht</a:t>
            </a:r>
            <a:r>
              <a:rPr lang="en-US" sz="1800"/>
              <a:t> Sicherheit.</a:t>
            </a:r>
          </a:p>
          <a:p>
            <a:r>
              <a:rPr lang="en-US" sz="1800"/>
              <a:t>Wissen </a:t>
            </a:r>
            <a:r>
              <a:rPr lang="en-US" sz="1800" err="1"/>
              <a:t>macht</a:t>
            </a:r>
            <a:r>
              <a:rPr lang="en-US" sz="1800"/>
              <a:t> </a:t>
            </a:r>
            <a:r>
              <a:rPr lang="en-US" sz="1800" err="1"/>
              <a:t>Gefühle</a:t>
            </a:r>
            <a:r>
              <a:rPr lang="en-US" sz="1800"/>
              <a:t> nicht </a:t>
            </a:r>
            <a:r>
              <a:rPr lang="en-US" sz="1800" err="1"/>
              <a:t>kleiner</a:t>
            </a:r>
            <a:r>
              <a:rPr lang="en-US" sz="1800"/>
              <a:t> – </a:t>
            </a:r>
            <a:r>
              <a:rPr lang="en-US" sz="1800" err="1"/>
              <a:t>aber</a:t>
            </a:r>
            <a:r>
              <a:rPr lang="en-US" sz="1800"/>
              <a:t> oft </a:t>
            </a:r>
            <a:r>
              <a:rPr lang="en-US" sz="1800" err="1"/>
              <a:t>besser</a:t>
            </a:r>
            <a:r>
              <a:rPr lang="en-US" sz="1800"/>
              <a:t> </a:t>
            </a:r>
            <a:r>
              <a:rPr lang="en-US" sz="1800" err="1"/>
              <a:t>handhabbar</a:t>
            </a:r>
            <a:r>
              <a:rPr lang="en-US" sz="1800"/>
              <a:t>.</a:t>
            </a:r>
          </a:p>
          <a:p>
            <a:endParaRPr lang="en-US" sz="1800"/>
          </a:p>
          <a:p>
            <a:pPr>
              <a:spcAft>
                <a:spcPts val="600"/>
              </a:spcAft>
            </a:pPr>
            <a:endParaRPr lang="en-US" sz="1600"/>
          </a:p>
          <a:p>
            <a:endParaRPr lang="de-CH"/>
          </a:p>
        </p:txBody>
      </p:sp>
      <p:sp>
        <p:nvSpPr>
          <p:cNvPr id="5" name="Foliennummernplatzhalter 4"/>
          <p:cNvSpPr>
            <a:spLocks noGrp="1"/>
          </p:cNvSpPr>
          <p:nvPr>
            <p:ph type="sldNum" sz="quarter" idx="11"/>
          </p:nvPr>
        </p:nvSpPr>
        <p:spPr/>
        <p:txBody>
          <a:bodyPr vert="horz" lIns="0" tIns="0" rIns="0" bIns="0" rtlCol="0" anchor="ctr">
            <a:normAutofit/>
          </a:bodyPr>
          <a:lstStyle/>
          <a:p>
            <a:pPr>
              <a:spcAft>
                <a:spcPts val="600"/>
              </a:spcAft>
            </a:pPr>
            <a:r>
              <a:rPr lang="de-CH"/>
              <a:t>Seite </a:t>
            </a:r>
            <a:fld id="{A7D177B1-682A-4206-963F-0226912C8EC9}" type="slidenum">
              <a:rPr lang="de-CH" smtClean="0"/>
              <a:pPr>
                <a:spcAft>
                  <a:spcPts val="600"/>
                </a:spcAft>
              </a:pPr>
              <a:t>8</a:t>
            </a:fld>
            <a:endParaRPr lang="de-CH"/>
          </a:p>
        </p:txBody>
      </p:sp>
      <p:sp>
        <p:nvSpPr>
          <p:cNvPr id="12" name="Text 8">
            <a:extLst>
              <a:ext uri="{FF2B5EF4-FFF2-40B4-BE49-F238E27FC236}">
                <a16:creationId xmlns:a16="http://schemas.microsoft.com/office/drawing/2014/main" id="{F3EFDE14-F236-0402-A2EE-81495A019D68}"/>
              </a:ext>
            </a:extLst>
          </p:cNvPr>
          <p:cNvSpPr/>
          <p:nvPr/>
        </p:nvSpPr>
        <p:spPr>
          <a:xfrm>
            <a:off x="550863" y="1412876"/>
            <a:ext cx="5449888" cy="4752429"/>
          </a:xfrm>
          <a:prstGeom prst="rect">
            <a:avLst/>
          </a:prstGeom>
        </p:spPr>
        <p:txBody>
          <a:bodyPr vert="horz" lIns="0" tIns="0" rIns="0" bIns="0" numCol="2" spcCol="324000" rtlCol="0">
            <a:normAutofit/>
          </a:bodyPr>
          <a:lstStyle/>
          <a:p>
            <a:pPr marL="133350" indent="-133350">
              <a:spcBef>
                <a:spcPts val="300"/>
              </a:spcBef>
              <a:buFont typeface="Arial" panose="020B0604020202020204" pitchFamily="34" charset="0"/>
              <a:buChar char="›"/>
            </a:pPr>
            <a:endParaRPr lang="en-US" sz="1400" kern="1200"/>
          </a:p>
        </p:txBody>
      </p:sp>
      <p:sp>
        <p:nvSpPr>
          <p:cNvPr id="2" name="Textfeld 1">
            <a:extLst>
              <a:ext uri="{FF2B5EF4-FFF2-40B4-BE49-F238E27FC236}">
                <a16:creationId xmlns:a16="http://schemas.microsoft.com/office/drawing/2014/main" id="{5977E3F6-FB9E-6712-22D9-AF280D657684}"/>
              </a:ext>
            </a:extLst>
          </p:cNvPr>
          <p:cNvSpPr txBox="1"/>
          <p:nvPr/>
        </p:nvSpPr>
        <p:spPr>
          <a:xfrm>
            <a:off x="7188514" y="1910792"/>
            <a:ext cx="4464496" cy="2840655"/>
          </a:xfrm>
          <a:prstGeom prst="rect">
            <a:avLst/>
          </a:prstGeom>
          <a:noFill/>
        </p:spPr>
        <p:txBody>
          <a:bodyPr wrap="none" lIns="0" tIns="0" rIns="0" bIns="0" rtlCol="0">
            <a:noAutofit/>
          </a:bodyPr>
          <a:lstStyle/>
          <a:p>
            <a:endParaRPr lang="de-CH" sz="1400"/>
          </a:p>
        </p:txBody>
      </p:sp>
      <p:pic>
        <p:nvPicPr>
          <p:cNvPr id="9" name="Grafik 8" descr="Papierkopf mit Regenbogen-Zahnrädern">
            <a:extLst>
              <a:ext uri="{FF2B5EF4-FFF2-40B4-BE49-F238E27FC236}">
                <a16:creationId xmlns:a16="http://schemas.microsoft.com/office/drawing/2014/main" id="{4EE3A7BB-BF51-C27D-4012-1624649A4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453" y="0"/>
            <a:ext cx="4571547" cy="6858000"/>
          </a:xfrm>
          <a:prstGeom prst="rect">
            <a:avLst/>
          </a:prstGeom>
        </p:spPr>
      </p:pic>
    </p:spTree>
    <p:extLst>
      <p:ext uri="{BB962C8B-B14F-4D97-AF65-F5344CB8AC3E}">
        <p14:creationId xmlns:p14="http://schemas.microsoft.com/office/powerpoint/2010/main" val="375893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6">
            <a:extLst>
              <a:ext uri="{FF2B5EF4-FFF2-40B4-BE49-F238E27FC236}">
                <a16:creationId xmlns:a16="http://schemas.microsoft.com/office/drawing/2014/main" id="{A68EABD7-832B-9D0C-2C3B-00DD3A2DD697}"/>
              </a:ext>
            </a:extLst>
          </p:cNvPr>
          <p:cNvSpPr>
            <a:spLocks noGrp="1"/>
          </p:cNvSpPr>
          <p:nvPr>
            <p:ph type="title"/>
          </p:nvPr>
        </p:nvSpPr>
        <p:spPr>
          <a:prstGeom prst="rect">
            <a:avLst/>
          </a:prstGeom>
          <a:noFill/>
          <a:ln/>
        </p:spPr>
        <p:txBody>
          <a:bodyPr wrap="square" lIns="0" tIns="0" rIns="0" bIns="0" rtlCol="0" anchor="ctr"/>
          <a:lstStyle/>
          <a:p>
            <a:pPr marL="0" indent="0">
              <a:buNone/>
            </a:pPr>
            <a:r>
              <a:rPr lang="en-US" sz="2250" b="1" err="1">
                <a:solidFill>
                  <a:srgbClr val="213229"/>
                </a:solidFill>
                <a:latin typeface="Aptos" pitchFamily="34" charset="0"/>
                <a:ea typeface="Aptos" pitchFamily="34" charset="-122"/>
                <a:cs typeface="Aptos" pitchFamily="34" charset="-120"/>
              </a:rPr>
              <a:t>Achtsamkeit</a:t>
            </a:r>
            <a:r>
              <a:rPr lang="en-US" sz="2250" b="1">
                <a:solidFill>
                  <a:srgbClr val="213229"/>
                </a:solidFill>
                <a:latin typeface="Aptos" pitchFamily="34" charset="0"/>
                <a:ea typeface="Aptos" pitchFamily="34" charset="-122"/>
                <a:cs typeface="Aptos" pitchFamily="34" charset="-120"/>
              </a:rPr>
              <a:t> und </a:t>
            </a:r>
            <a:r>
              <a:rPr lang="en-US" sz="2250" b="1" err="1">
                <a:solidFill>
                  <a:srgbClr val="213229"/>
                </a:solidFill>
                <a:latin typeface="Aptos" pitchFamily="34" charset="0"/>
                <a:ea typeface="Aptos" pitchFamily="34" charset="-122"/>
                <a:cs typeface="Aptos" pitchFamily="34" charset="-120"/>
              </a:rPr>
              <a:t>Akzeptanz</a:t>
            </a:r>
            <a:endParaRPr lang="en-US" sz="2250"/>
          </a:p>
        </p:txBody>
      </p:sp>
      <p:sp>
        <p:nvSpPr>
          <p:cNvPr id="2" name="Inhaltsplatzhalter 1">
            <a:extLst>
              <a:ext uri="{FF2B5EF4-FFF2-40B4-BE49-F238E27FC236}">
                <a16:creationId xmlns:a16="http://schemas.microsoft.com/office/drawing/2014/main" id="{D91CCDAD-A2B6-FE31-1E05-231842A2B5C2}"/>
              </a:ext>
            </a:extLst>
          </p:cNvPr>
          <p:cNvSpPr>
            <a:spLocks noGrp="1"/>
          </p:cNvSpPr>
          <p:nvPr>
            <p:ph idx="1"/>
          </p:nvPr>
        </p:nvSpPr>
        <p:spPr>
          <a:xfrm>
            <a:off x="550863" y="1412877"/>
            <a:ext cx="11090276" cy="3744316"/>
          </a:xfrm>
        </p:spPr>
        <p:txBody>
          <a:bodyPr/>
          <a:lstStyle/>
          <a:p>
            <a:pPr>
              <a:lnSpc>
                <a:spcPct val="150000"/>
              </a:lnSpc>
            </a:pPr>
            <a:r>
              <a:rPr lang="de-CH" sz="1600"/>
              <a:t>Ängste, Stress und Druck können zur Vermeidung führen.</a:t>
            </a:r>
          </a:p>
          <a:p>
            <a:pPr>
              <a:lnSpc>
                <a:spcPct val="150000"/>
              </a:lnSpc>
            </a:pPr>
            <a:r>
              <a:rPr lang="de-CH" sz="1600"/>
              <a:t>Achtsamkeit und Akzeptanz als Alternativen zur Erfahrungsvermeidung</a:t>
            </a:r>
          </a:p>
          <a:p>
            <a:pPr>
              <a:lnSpc>
                <a:spcPct val="150000"/>
              </a:lnSpc>
            </a:pPr>
            <a:r>
              <a:rPr lang="de-CH" sz="1600"/>
              <a:t>Achtsamkeitstechniken zur Behandlung von Angstsymptomen bei Kindern im Schulalter können hilfreich sein (Goodman, 2005; Greco et al., 005; </a:t>
            </a:r>
            <a:r>
              <a:rPr lang="de-CH" sz="1600" err="1"/>
              <a:t>Semple</a:t>
            </a:r>
            <a:r>
              <a:rPr lang="de-CH" sz="1600"/>
              <a:t> et al., 2005) </a:t>
            </a:r>
          </a:p>
          <a:p>
            <a:pPr>
              <a:lnSpc>
                <a:spcPct val="150000"/>
              </a:lnSpc>
            </a:pPr>
            <a:r>
              <a:rPr lang="de-CH" sz="1600"/>
              <a:t>Kindern kann es gelingen, von ihren chronischen, automatischen Ängsten wegzukommen, wenn sie den gegenwärtigen Augenblick achtsam wahrnehmen</a:t>
            </a:r>
          </a:p>
          <a:p>
            <a:endParaRPr lang="de-CH"/>
          </a:p>
          <a:p>
            <a:endParaRPr lang="de-CH"/>
          </a:p>
        </p:txBody>
      </p:sp>
      <p:sp>
        <p:nvSpPr>
          <p:cNvPr id="5" name="Foliennummernplatzhalter 4"/>
          <p:cNvSpPr>
            <a:spLocks noGrp="1"/>
          </p:cNvSpPr>
          <p:nvPr>
            <p:ph type="sldNum" sz="quarter" idx="11"/>
          </p:nvPr>
        </p:nvSpPr>
        <p:spPr/>
        <p:txBody>
          <a:bodyPr/>
          <a:lstStyle/>
          <a:p>
            <a:r>
              <a:rPr lang="de-CH"/>
              <a:t>Seite </a:t>
            </a:r>
            <a:fld id="{A7D177B1-682A-4206-963F-0226912C8EC9}" type="slidenum">
              <a:rPr lang="de-CH" smtClean="0"/>
              <a:pPr/>
              <a:t>9</a:t>
            </a:fld>
            <a:endParaRPr lang="de-CH"/>
          </a:p>
        </p:txBody>
      </p:sp>
      <p:sp>
        <p:nvSpPr>
          <p:cNvPr id="16" name="Textfeld 15">
            <a:extLst>
              <a:ext uri="{FF2B5EF4-FFF2-40B4-BE49-F238E27FC236}">
                <a16:creationId xmlns:a16="http://schemas.microsoft.com/office/drawing/2014/main" id="{BECFB638-6BB4-55AD-8703-ED2354E49183}"/>
              </a:ext>
            </a:extLst>
          </p:cNvPr>
          <p:cNvSpPr txBox="1"/>
          <p:nvPr/>
        </p:nvSpPr>
        <p:spPr>
          <a:xfrm>
            <a:off x="5638800" y="2974258"/>
            <a:ext cx="914400" cy="914400"/>
          </a:xfrm>
          <a:prstGeom prst="rect">
            <a:avLst/>
          </a:prstGeom>
          <a:noFill/>
        </p:spPr>
        <p:txBody>
          <a:bodyPr wrap="square" lIns="0" tIns="0" rIns="0" bIns="0" rtlCol="0">
            <a:noAutofit/>
          </a:bodyPr>
          <a:lstStyle/>
          <a:p>
            <a:endParaRPr lang="de-CH" sz="1400" err="1"/>
          </a:p>
        </p:txBody>
      </p:sp>
      <p:sp>
        <p:nvSpPr>
          <p:cNvPr id="17" name="Textfeld 16">
            <a:extLst>
              <a:ext uri="{FF2B5EF4-FFF2-40B4-BE49-F238E27FC236}">
                <a16:creationId xmlns:a16="http://schemas.microsoft.com/office/drawing/2014/main" id="{C28A8799-90C9-C14E-1F14-B3438E31329F}"/>
              </a:ext>
            </a:extLst>
          </p:cNvPr>
          <p:cNvSpPr txBox="1"/>
          <p:nvPr/>
        </p:nvSpPr>
        <p:spPr>
          <a:xfrm>
            <a:off x="1055440" y="4270830"/>
            <a:ext cx="4104456" cy="1318409"/>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t">
            <a:noAutofit/>
          </a:bodyPr>
          <a:lstStyle/>
          <a:p>
            <a:pPr algn="ctr">
              <a:lnSpc>
                <a:spcPct val="150000"/>
              </a:lnSpc>
            </a:pPr>
            <a:r>
              <a:rPr lang="de-CH" sz="1400">
                <a:solidFill>
                  <a:srgbClr val="C00000"/>
                </a:solidFill>
              </a:rPr>
              <a:t>Akzeptanz: </a:t>
            </a:r>
            <a:r>
              <a:rPr lang="de-CH" sz="1400"/>
              <a:t>Bereitschaft, die eigenen Gedanken, Gefühle und Körperempfindungen anzunehmen, ohne sie zu bewerten. </a:t>
            </a:r>
          </a:p>
          <a:p>
            <a:endParaRPr lang="de-CH" sz="1400"/>
          </a:p>
        </p:txBody>
      </p:sp>
      <p:sp>
        <p:nvSpPr>
          <p:cNvPr id="18" name="Textfeld 17">
            <a:extLst>
              <a:ext uri="{FF2B5EF4-FFF2-40B4-BE49-F238E27FC236}">
                <a16:creationId xmlns:a16="http://schemas.microsoft.com/office/drawing/2014/main" id="{9B16DAC5-9EA0-A975-C2CF-53A2CC866999}"/>
              </a:ext>
            </a:extLst>
          </p:cNvPr>
          <p:cNvSpPr txBox="1"/>
          <p:nvPr/>
        </p:nvSpPr>
        <p:spPr>
          <a:xfrm>
            <a:off x="5638800" y="2866103"/>
            <a:ext cx="914400" cy="914400"/>
          </a:xfrm>
          <a:prstGeom prst="rect">
            <a:avLst/>
          </a:prstGeom>
          <a:noFill/>
        </p:spPr>
        <p:txBody>
          <a:bodyPr wrap="square" lIns="0" tIns="0" rIns="0" bIns="0" rtlCol="0">
            <a:noAutofit/>
          </a:bodyPr>
          <a:lstStyle/>
          <a:p>
            <a:endParaRPr lang="de-CH" sz="1400" err="1"/>
          </a:p>
        </p:txBody>
      </p:sp>
      <p:sp>
        <p:nvSpPr>
          <p:cNvPr id="19" name="Textfeld 18">
            <a:extLst>
              <a:ext uri="{FF2B5EF4-FFF2-40B4-BE49-F238E27FC236}">
                <a16:creationId xmlns:a16="http://schemas.microsoft.com/office/drawing/2014/main" id="{D008B452-99A6-7623-C0D4-5C5430A12701}"/>
              </a:ext>
            </a:extLst>
          </p:cNvPr>
          <p:cNvSpPr txBox="1"/>
          <p:nvPr/>
        </p:nvSpPr>
        <p:spPr>
          <a:xfrm>
            <a:off x="6279960" y="4269536"/>
            <a:ext cx="4403340" cy="1319703"/>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gn="ctr">
              <a:lnSpc>
                <a:spcPct val="150000"/>
              </a:lnSpc>
            </a:pPr>
            <a:r>
              <a:rPr lang="de-CH" sz="1400">
                <a:solidFill>
                  <a:srgbClr val="C00000"/>
                </a:solidFill>
              </a:rPr>
              <a:t>Achtsamkeit: </a:t>
            </a:r>
            <a:r>
              <a:rPr lang="de-CH" sz="1400"/>
              <a:t>Bewusstseinszustand in dem die Aufmerksamkeit in nicht-wertender, nicht abwehrender Weise auf das Erleben im gegenwärtigen Augenblick gerichtet wird. </a:t>
            </a:r>
          </a:p>
        </p:txBody>
      </p:sp>
    </p:spTree>
    <p:extLst>
      <p:ext uri="{BB962C8B-B14F-4D97-AF65-F5344CB8AC3E}">
        <p14:creationId xmlns:p14="http://schemas.microsoft.com/office/powerpoint/2010/main" val="2847412960"/>
      </p:ext>
    </p:extLst>
  </p:cSld>
  <p:clrMapOvr>
    <a:masterClrMapping/>
  </p:clrMapOvr>
</p:sld>
</file>

<file path=ppt/theme/theme1.xml><?xml version="1.0" encoding="utf-8"?>
<a:theme xmlns:a="http://schemas.openxmlformats.org/drawingml/2006/main" name="UPK Basel">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err="1" smtClean="0"/>
        </a:defPPr>
      </a:lstStyle>
    </a:txDef>
  </a:objectDefaults>
  <a:extraClrSchemeLst/>
  <a:extLst>
    <a:ext uri="{05A4C25C-085E-4340-85A3-A5531E510DB2}">
      <thm15:themeFamily xmlns:thm15="http://schemas.microsoft.com/office/thememl/2012/main" name="UPK_Basel_PP_Vorlage_16_9.potx" id="{F15ED47F-C9D7-4FC6-8ECC-289C80BD226C}" vid="{667E5EB9-66FB-453F-AED8-468EA36DF629}"/>
    </a:ext>
  </a:extLst>
</a:theme>
</file>

<file path=ppt/theme/theme2.xml><?xml version="1.0" encoding="utf-8"?>
<a:theme xmlns:a="http://schemas.openxmlformats.org/drawingml/2006/main" name="Larissa">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1368</Words>
  <Application>Microsoft Office PowerPoint</Application>
  <PresentationFormat>Breitbild</PresentationFormat>
  <Paragraphs>164</Paragraphs>
  <Slides>15</Slides>
  <Notes>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15</vt:i4>
      </vt:variant>
    </vt:vector>
  </HeadingPairs>
  <TitlesOfParts>
    <vt:vector size="24" baseType="lpstr">
      <vt:lpstr>apro</vt:lpstr>
      <vt:lpstr>Aptos</vt:lpstr>
      <vt:lpstr>Arial</vt:lpstr>
      <vt:lpstr>Courier New</vt:lpstr>
      <vt:lpstr>Courier New,monospace</vt:lpstr>
      <vt:lpstr>Georgia</vt:lpstr>
      <vt:lpstr>Montserrat</vt:lpstr>
      <vt:lpstr>Wingdings</vt:lpstr>
      <vt:lpstr>UPK Basel</vt:lpstr>
      <vt:lpstr>Druck, Angst, Unsicherheit – und jetzt?</vt:lpstr>
      <vt:lpstr>Was heute belastet </vt:lpstr>
      <vt:lpstr>Pro Juventute Jugendstudie, 2024 Häufige Stressoren (% Antworten sehr häufig/häufig)</vt:lpstr>
      <vt:lpstr>PowerPoint-Präsentation</vt:lpstr>
      <vt:lpstr>PowerPoint-Präsentation</vt:lpstr>
      <vt:lpstr>  Wie stärken wir Kinder, ohne sie zusätzlich zu belasten? </vt:lpstr>
      <vt:lpstr>Resilienz</vt:lpstr>
      <vt:lpstr>Psychoedukation</vt:lpstr>
      <vt:lpstr>Achtsamkeit und Akzeptanz</vt:lpstr>
      <vt:lpstr>Achtsamkeit und Akzeptanz – ein Leitfaden</vt:lpstr>
      <vt:lpstr>Kraftinseln</vt:lpstr>
      <vt:lpstr>Wann Hilfe wichtig ist </vt:lpstr>
      <vt:lpstr>Regionale Unterstützung (Reinach BL)</vt:lpstr>
      <vt:lpstr>PowerPoint-Präsentation</vt:lpstr>
      <vt:lpstr>Quellenverzeichnis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Zeugin, Ronja</dc:creator>
  <cp:lastModifiedBy>Chantal Sac</cp:lastModifiedBy>
  <cp:revision>2</cp:revision>
  <dcterms:created xsi:type="dcterms:W3CDTF">2026-04-21T06:17:01Z</dcterms:created>
  <dcterms:modified xsi:type="dcterms:W3CDTF">2026-04-27T08:01:49Z</dcterms:modified>
</cp:coreProperties>
</file>